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4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4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4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  <p:sldMasterId id="2147483720" r:id="rId2"/>
    <p:sldMasterId id="2147483732" r:id="rId3"/>
    <p:sldMasterId id="2147483745" r:id="rId4"/>
    <p:sldMasterId id="2147483757" r:id="rId5"/>
    <p:sldMasterId id="2147483769" r:id="rId6"/>
  </p:sldMasterIdLst>
  <p:notesMasterIdLst>
    <p:notesMasterId r:id="rId125"/>
  </p:notesMasterIdLst>
  <p:handoutMasterIdLst>
    <p:handoutMasterId r:id="rId126"/>
  </p:handoutMasterIdLst>
  <p:sldIdLst>
    <p:sldId id="267" r:id="rId7"/>
    <p:sldId id="259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44" r:id="rId86"/>
    <p:sldId id="345" r:id="rId87"/>
    <p:sldId id="346" r:id="rId88"/>
    <p:sldId id="347" r:id="rId89"/>
    <p:sldId id="348" r:id="rId90"/>
    <p:sldId id="349" r:id="rId91"/>
    <p:sldId id="350" r:id="rId92"/>
    <p:sldId id="351" r:id="rId93"/>
    <p:sldId id="352" r:id="rId94"/>
    <p:sldId id="353" r:id="rId95"/>
    <p:sldId id="354" r:id="rId96"/>
    <p:sldId id="355" r:id="rId97"/>
    <p:sldId id="356" r:id="rId98"/>
    <p:sldId id="357" r:id="rId99"/>
    <p:sldId id="358" r:id="rId100"/>
    <p:sldId id="359" r:id="rId101"/>
    <p:sldId id="360" r:id="rId102"/>
    <p:sldId id="361" r:id="rId103"/>
    <p:sldId id="362" r:id="rId104"/>
    <p:sldId id="363" r:id="rId105"/>
    <p:sldId id="364" r:id="rId106"/>
    <p:sldId id="365" r:id="rId107"/>
    <p:sldId id="366" r:id="rId108"/>
    <p:sldId id="367" r:id="rId109"/>
    <p:sldId id="368" r:id="rId110"/>
    <p:sldId id="369" r:id="rId111"/>
    <p:sldId id="370" r:id="rId112"/>
    <p:sldId id="371" r:id="rId113"/>
    <p:sldId id="372" r:id="rId114"/>
    <p:sldId id="373" r:id="rId115"/>
    <p:sldId id="374" r:id="rId116"/>
    <p:sldId id="375" r:id="rId117"/>
    <p:sldId id="376" r:id="rId118"/>
    <p:sldId id="377" r:id="rId119"/>
    <p:sldId id="378" r:id="rId120"/>
    <p:sldId id="379" r:id="rId121"/>
    <p:sldId id="380" r:id="rId122"/>
    <p:sldId id="381" r:id="rId123"/>
    <p:sldId id="382" r:id="rId124"/>
  </p:sldIdLst>
  <p:sldSz cx="12192000" cy="6858000"/>
  <p:notesSz cx="6669088" cy="987266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117" Type="http://schemas.openxmlformats.org/officeDocument/2006/relationships/slide" Target="slides/slide111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112" Type="http://schemas.openxmlformats.org/officeDocument/2006/relationships/slide" Target="slides/slide106.xml"/><Relationship Id="rId16" Type="http://schemas.openxmlformats.org/officeDocument/2006/relationships/slide" Target="slides/slide10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123" Type="http://schemas.openxmlformats.org/officeDocument/2006/relationships/slide" Target="slides/slide117.xml"/><Relationship Id="rId12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113" Type="http://schemas.openxmlformats.org/officeDocument/2006/relationships/slide" Target="slides/slide107.xml"/><Relationship Id="rId118" Type="http://schemas.openxmlformats.org/officeDocument/2006/relationships/slide" Target="slides/slide112.xml"/><Relationship Id="rId126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121" Type="http://schemas.openxmlformats.org/officeDocument/2006/relationships/slide" Target="slides/slide11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103" Type="http://schemas.openxmlformats.org/officeDocument/2006/relationships/slide" Target="slides/slide97.xml"/><Relationship Id="rId108" Type="http://schemas.openxmlformats.org/officeDocument/2006/relationships/slide" Target="slides/slide102.xml"/><Relationship Id="rId116" Type="http://schemas.openxmlformats.org/officeDocument/2006/relationships/slide" Target="slides/slide110.xml"/><Relationship Id="rId124" Type="http://schemas.openxmlformats.org/officeDocument/2006/relationships/slide" Target="slides/slide118.xml"/><Relationship Id="rId129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11" Type="http://schemas.openxmlformats.org/officeDocument/2006/relationships/slide" Target="slides/slide10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14" Type="http://schemas.openxmlformats.org/officeDocument/2006/relationships/slide" Target="slides/slide108.xml"/><Relationship Id="rId119" Type="http://schemas.openxmlformats.org/officeDocument/2006/relationships/slide" Target="slides/slide113.xml"/><Relationship Id="rId127" Type="http://schemas.openxmlformats.org/officeDocument/2006/relationships/presProps" Target="presProp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122" Type="http://schemas.openxmlformats.org/officeDocument/2006/relationships/slide" Target="slides/slide116.xml"/><Relationship Id="rId13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slide" Target="slides/slide10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120" Type="http://schemas.openxmlformats.org/officeDocument/2006/relationships/slide" Target="slides/slide114.xml"/><Relationship Id="rId125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slide" Target="slides/slide104.xml"/><Relationship Id="rId115" Type="http://schemas.openxmlformats.org/officeDocument/2006/relationships/slide" Target="slides/slide109.xml"/><Relationship Id="rId61" Type="http://schemas.openxmlformats.org/officeDocument/2006/relationships/slide" Target="slides/slide55.xml"/><Relationship Id="rId82" Type="http://schemas.openxmlformats.org/officeDocument/2006/relationships/slide" Target="slides/slide7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i-FI" sz="2800" dirty="0" smtClean="0"/>
              <a:t>I </a:t>
            </a:r>
            <a:r>
              <a:rPr lang="fi-FI" sz="2800" dirty="0" err="1" smtClean="0"/>
              <a:t>liked</a:t>
            </a:r>
            <a:r>
              <a:rPr lang="fi-FI" sz="2800" dirty="0" smtClean="0"/>
              <a:t> </a:t>
            </a:r>
            <a:r>
              <a:rPr lang="fi-FI" sz="2800" dirty="0" err="1" smtClean="0"/>
              <a:t>training</a:t>
            </a:r>
            <a:endParaRPr lang="fi-FI" sz="2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1                              Completely disagree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                          Completely agree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5</c:v>
                </c:pt>
                <c:pt idx="5">
                  <c:v>11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04-4D35-922E-D9674F1603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1                              Completely disagree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                          Completely agree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1-CB04-4D35-922E-D9674F1603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1                              Completely disagree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                          Completely agree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CB04-4D35-922E-D9674F1603F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97356512"/>
        <c:axId val="297354216"/>
      </c:barChart>
      <c:catAx>
        <c:axId val="297356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7030A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97354216"/>
        <c:crosses val="autoZero"/>
        <c:auto val="1"/>
        <c:lblAlgn val="ctr"/>
        <c:lblOffset val="100"/>
        <c:noMultiLvlLbl val="0"/>
      </c:catAx>
      <c:valAx>
        <c:axId val="297354216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dirty="0" err="1"/>
                  <a:t>Frequences</a:t>
                </a:r>
                <a:endParaRPr lang="fi-FI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out"/>
        <c:minorTickMark val="none"/>
        <c:tickLblPos val="nextTo"/>
        <c:crossAx val="297356512"/>
        <c:crossesAt val="1"/>
        <c:crossBetween val="between"/>
      </c:valAx>
      <c:spPr>
        <a:noFill/>
        <a:ln>
          <a:solidFill>
            <a:srgbClr val="7030A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i-FI" sz="2800" baseline="0" dirty="0" err="1" smtClean="0"/>
              <a:t>They</a:t>
            </a:r>
            <a:r>
              <a:rPr lang="fi-FI" sz="2800" baseline="0" dirty="0" smtClean="0"/>
              <a:t> </a:t>
            </a:r>
            <a:r>
              <a:rPr lang="fi-FI" sz="2800" baseline="0" dirty="0" err="1" smtClean="0"/>
              <a:t>would</a:t>
            </a:r>
            <a:r>
              <a:rPr lang="fi-FI" sz="2800" baseline="0" dirty="0" smtClean="0"/>
              <a:t> </a:t>
            </a:r>
            <a:r>
              <a:rPr lang="fi-FI" sz="2800" baseline="0" dirty="0" err="1" smtClean="0"/>
              <a:t>be</a:t>
            </a:r>
            <a:r>
              <a:rPr lang="fi-FI" sz="2800" baseline="0" dirty="0" smtClean="0"/>
              <a:t> </a:t>
            </a:r>
            <a:r>
              <a:rPr lang="fi-FI" sz="2800" baseline="0" dirty="0" err="1" smtClean="0"/>
              <a:t>useful</a:t>
            </a:r>
            <a:r>
              <a:rPr lang="fi-FI" sz="2800" baseline="0" dirty="0" smtClean="0"/>
              <a:t> in </a:t>
            </a:r>
            <a:r>
              <a:rPr lang="fi-FI" sz="2800" baseline="0" dirty="0" err="1" smtClean="0"/>
              <a:t>motivating</a:t>
            </a:r>
            <a:r>
              <a:rPr lang="fi-FI" sz="2800" baseline="0" dirty="0" smtClean="0"/>
              <a:t> </a:t>
            </a:r>
            <a:r>
              <a:rPr lang="fi-FI" sz="2800" baseline="0" dirty="0" err="1" smtClean="0"/>
              <a:t>students</a:t>
            </a:r>
            <a:r>
              <a:rPr lang="fi-FI" sz="2800" baseline="0" dirty="0" smtClean="0"/>
              <a:t>  </a:t>
            </a:r>
            <a:endParaRPr lang="fi-FI" sz="2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1                              Completely disagree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                          Completely agree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3</c:v>
                </c:pt>
                <c:pt idx="5">
                  <c:v>10</c:v>
                </c:pt>
                <c:pt idx="6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04-4D35-922E-D9674F1603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1                              Completely disagree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                          Completely agree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1-CB04-4D35-922E-D9674F1603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1                              Completely disagree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                          Completely agree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CB04-4D35-922E-D9674F1603F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97356512"/>
        <c:axId val="297354216"/>
      </c:barChart>
      <c:catAx>
        <c:axId val="297356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7030A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97354216"/>
        <c:crosses val="autoZero"/>
        <c:auto val="1"/>
        <c:lblAlgn val="ctr"/>
        <c:lblOffset val="100"/>
        <c:noMultiLvlLbl val="0"/>
      </c:catAx>
      <c:valAx>
        <c:axId val="297354216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dirty="0" err="1"/>
                  <a:t>Frequences</a:t>
                </a:r>
                <a:endParaRPr lang="fi-FI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out"/>
        <c:minorTickMark val="none"/>
        <c:tickLblPos val="nextTo"/>
        <c:crossAx val="297356512"/>
        <c:crossesAt val="1"/>
        <c:crossBetween val="between"/>
      </c:valAx>
      <c:spPr>
        <a:noFill/>
        <a:ln>
          <a:solidFill>
            <a:srgbClr val="7030A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i-FI" sz="2800" dirty="0" smtClean="0"/>
              <a:t>I </a:t>
            </a:r>
            <a:r>
              <a:rPr lang="fi-FI" sz="2800" dirty="0" err="1" smtClean="0"/>
              <a:t>learned</a:t>
            </a:r>
            <a:r>
              <a:rPr lang="fi-FI" sz="2800" dirty="0" smtClean="0"/>
              <a:t> </a:t>
            </a:r>
            <a:r>
              <a:rPr lang="fi-FI" sz="2800" dirty="0" err="1" smtClean="0"/>
              <a:t>practical</a:t>
            </a:r>
            <a:r>
              <a:rPr lang="fi-FI" sz="2800" dirty="0" smtClean="0"/>
              <a:t> </a:t>
            </a:r>
            <a:r>
              <a:rPr lang="fi-FI" sz="2800" dirty="0" err="1" smtClean="0"/>
              <a:t>interaction</a:t>
            </a:r>
            <a:r>
              <a:rPr lang="fi-FI" sz="2800" dirty="0" smtClean="0"/>
              <a:t> </a:t>
            </a:r>
            <a:r>
              <a:rPr lang="fi-FI" sz="2800" dirty="0" err="1" smtClean="0"/>
              <a:t>techniques</a:t>
            </a:r>
            <a:r>
              <a:rPr lang="fi-FI" sz="2800" dirty="0" smtClean="0"/>
              <a:t> </a:t>
            </a:r>
            <a:r>
              <a:rPr lang="fi-FI" sz="2800" dirty="0" err="1" smtClean="0"/>
              <a:t>that</a:t>
            </a:r>
            <a:r>
              <a:rPr lang="fi-FI" sz="2800" dirty="0" smtClean="0"/>
              <a:t> I </a:t>
            </a:r>
            <a:r>
              <a:rPr lang="fi-FI" sz="2800" dirty="0" err="1" smtClean="0"/>
              <a:t>can</a:t>
            </a:r>
            <a:r>
              <a:rPr lang="fi-FI" sz="2800" dirty="0" smtClean="0"/>
              <a:t> </a:t>
            </a:r>
            <a:r>
              <a:rPr lang="fi-FI" sz="2800" dirty="0" err="1" smtClean="0"/>
              <a:t>use</a:t>
            </a:r>
            <a:r>
              <a:rPr lang="fi-FI" sz="2800" dirty="0" smtClean="0"/>
              <a:t> in PE</a:t>
            </a:r>
            <a:endParaRPr lang="fi-FI" sz="2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1                              Completely disagree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                          Completely agree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5</c:v>
                </c:pt>
                <c:pt idx="4">
                  <c:v>4</c:v>
                </c:pt>
                <c:pt idx="5">
                  <c:v>9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04-4D35-922E-D9674F1603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1                              Completely disagree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                          Completely agree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1-CB04-4D35-922E-D9674F1603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1                              Completely disagree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                          Completely agree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CB04-4D35-922E-D9674F1603F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97356512"/>
        <c:axId val="297354216"/>
      </c:barChart>
      <c:catAx>
        <c:axId val="297356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7030A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97354216"/>
        <c:crosses val="autoZero"/>
        <c:auto val="1"/>
        <c:lblAlgn val="ctr"/>
        <c:lblOffset val="100"/>
        <c:noMultiLvlLbl val="0"/>
      </c:catAx>
      <c:valAx>
        <c:axId val="297354216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dirty="0" err="1"/>
                  <a:t>Frequences</a:t>
                </a:r>
                <a:endParaRPr lang="fi-FI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out"/>
        <c:minorTickMark val="none"/>
        <c:tickLblPos val="nextTo"/>
        <c:crossAx val="297356512"/>
        <c:crossesAt val="1"/>
        <c:crossBetween val="between"/>
      </c:valAx>
      <c:spPr>
        <a:noFill/>
        <a:ln>
          <a:solidFill>
            <a:srgbClr val="7030A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i-FI" sz="2800" dirty="0" smtClean="0"/>
              <a:t>I </a:t>
            </a:r>
            <a:r>
              <a:rPr lang="fi-FI" sz="2800" dirty="0" err="1" smtClean="0"/>
              <a:t>think</a:t>
            </a:r>
            <a:r>
              <a:rPr lang="fi-FI" sz="2800" baseline="0" dirty="0" smtClean="0"/>
              <a:t> I </a:t>
            </a:r>
            <a:r>
              <a:rPr lang="fi-FI" sz="2800" baseline="0" dirty="0" err="1" smtClean="0"/>
              <a:t>can</a:t>
            </a:r>
            <a:r>
              <a:rPr lang="fi-FI" sz="2800" baseline="0" dirty="0" smtClean="0"/>
              <a:t> </a:t>
            </a:r>
            <a:r>
              <a:rPr lang="fi-FI" sz="2800" baseline="0" dirty="0" err="1" smtClean="0"/>
              <a:t>use</a:t>
            </a:r>
            <a:r>
              <a:rPr lang="fi-FI" sz="2800" baseline="0" dirty="0" smtClean="0"/>
              <a:t> </a:t>
            </a:r>
            <a:r>
              <a:rPr lang="fi-FI" sz="2800" baseline="0" dirty="0" err="1" smtClean="0"/>
              <a:t>autonomy</a:t>
            </a:r>
            <a:r>
              <a:rPr lang="fi-FI" sz="2800" baseline="0" dirty="0" smtClean="0"/>
              <a:t> </a:t>
            </a:r>
            <a:r>
              <a:rPr lang="fi-FI" sz="2800" baseline="0" dirty="0" err="1" smtClean="0"/>
              <a:t>supportive</a:t>
            </a:r>
            <a:r>
              <a:rPr lang="fi-FI" sz="2800" baseline="0" dirty="0" smtClean="0"/>
              <a:t> </a:t>
            </a:r>
            <a:r>
              <a:rPr lang="fi-FI" sz="2800" baseline="0" dirty="0" err="1" smtClean="0"/>
              <a:t>techniques</a:t>
            </a:r>
            <a:r>
              <a:rPr lang="fi-FI" sz="2800" baseline="0" dirty="0" smtClean="0"/>
              <a:t> as </a:t>
            </a:r>
            <a:r>
              <a:rPr lang="fi-FI" sz="2800" baseline="0" dirty="0" err="1" smtClean="0"/>
              <a:t>they</a:t>
            </a:r>
            <a:r>
              <a:rPr lang="fi-FI" sz="2800" baseline="0" dirty="0" smtClean="0"/>
              <a:t> </a:t>
            </a:r>
            <a:r>
              <a:rPr lang="fi-FI" sz="2800" baseline="0" dirty="0" err="1" smtClean="0"/>
              <a:t>are</a:t>
            </a:r>
            <a:r>
              <a:rPr lang="fi-FI" sz="2800" baseline="0" dirty="0" smtClean="0"/>
              <a:t> </a:t>
            </a:r>
            <a:r>
              <a:rPr lang="fi-FI" sz="2800" baseline="0" dirty="0" err="1" smtClean="0"/>
              <a:t>meant</a:t>
            </a:r>
            <a:r>
              <a:rPr lang="fi-FI" sz="2800" baseline="0" dirty="0" smtClean="0"/>
              <a:t> to </a:t>
            </a:r>
            <a:r>
              <a:rPr lang="fi-FI" sz="2800" baseline="0" dirty="0" err="1" smtClean="0"/>
              <a:t>be</a:t>
            </a:r>
            <a:r>
              <a:rPr lang="fi-FI" sz="2800" baseline="0" dirty="0" smtClean="0"/>
              <a:t> </a:t>
            </a:r>
            <a:r>
              <a:rPr lang="fi-FI" sz="2800" baseline="0" dirty="0" err="1" smtClean="0"/>
              <a:t>used</a:t>
            </a:r>
            <a:endParaRPr lang="fi-FI" sz="2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1                              Completely disagree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                          Completely agree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17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04-4D35-922E-D9674F1603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1                              Completely disagree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                          Completely agree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1-CB04-4D35-922E-D9674F1603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1                              Completely disagree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                          Completely agree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CB04-4D35-922E-D9674F1603F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97356512"/>
        <c:axId val="297354216"/>
      </c:barChart>
      <c:catAx>
        <c:axId val="297356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7030A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97354216"/>
        <c:crosses val="autoZero"/>
        <c:auto val="1"/>
        <c:lblAlgn val="ctr"/>
        <c:lblOffset val="100"/>
        <c:noMultiLvlLbl val="0"/>
      </c:catAx>
      <c:valAx>
        <c:axId val="297354216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dirty="0" err="1"/>
                  <a:t>Frequences</a:t>
                </a:r>
                <a:endParaRPr lang="fi-FI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out"/>
        <c:minorTickMark val="none"/>
        <c:tickLblPos val="nextTo"/>
        <c:crossAx val="297356512"/>
        <c:crossesAt val="1"/>
        <c:crossBetween val="between"/>
      </c:valAx>
      <c:spPr>
        <a:noFill/>
        <a:ln>
          <a:solidFill>
            <a:srgbClr val="7030A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i-FI" sz="2800" dirty="0" err="1" smtClean="0"/>
              <a:t>Participation</a:t>
            </a:r>
            <a:r>
              <a:rPr lang="fi-FI" sz="2800" baseline="0" dirty="0" smtClean="0"/>
              <a:t> </a:t>
            </a:r>
            <a:r>
              <a:rPr lang="fi-FI" sz="2800" baseline="0" dirty="0" err="1" smtClean="0"/>
              <a:t>would</a:t>
            </a:r>
            <a:r>
              <a:rPr lang="fi-FI" sz="2800" baseline="0" dirty="0" smtClean="0"/>
              <a:t> </a:t>
            </a:r>
            <a:r>
              <a:rPr lang="fi-FI" sz="2800" baseline="0" dirty="0" err="1" smtClean="0"/>
              <a:t>be</a:t>
            </a:r>
            <a:r>
              <a:rPr lang="fi-FI" sz="2800" baseline="0" dirty="0" smtClean="0"/>
              <a:t> </a:t>
            </a:r>
            <a:r>
              <a:rPr lang="fi-FI" sz="2800" baseline="0" dirty="0" err="1" smtClean="0"/>
              <a:t>too</a:t>
            </a:r>
            <a:r>
              <a:rPr lang="fi-FI" sz="2800" baseline="0" dirty="0" smtClean="0"/>
              <a:t> </a:t>
            </a:r>
            <a:r>
              <a:rPr lang="fi-FI" sz="2800" baseline="0" dirty="0" err="1" smtClean="0"/>
              <a:t>troublesome</a:t>
            </a:r>
            <a:r>
              <a:rPr lang="fi-FI" sz="2800" baseline="0" dirty="0" smtClean="0"/>
              <a:t> </a:t>
            </a:r>
            <a:endParaRPr lang="fi-FI" sz="2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1                              Completely disagree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                          Completely agree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</c:v>
                </c:pt>
                <c:pt idx="1">
                  <c:v>9</c:v>
                </c:pt>
                <c:pt idx="2">
                  <c:v>4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04-4D35-922E-D9674F1603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1                              Completely disagree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                          Completely agree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1-CB04-4D35-922E-D9674F1603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1                              Completely disagree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                          Completely agree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CB04-4D35-922E-D9674F1603F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97356512"/>
        <c:axId val="297354216"/>
      </c:barChart>
      <c:catAx>
        <c:axId val="297356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7030A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97354216"/>
        <c:crosses val="autoZero"/>
        <c:auto val="1"/>
        <c:lblAlgn val="ctr"/>
        <c:lblOffset val="100"/>
        <c:noMultiLvlLbl val="0"/>
      </c:catAx>
      <c:valAx>
        <c:axId val="297354216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dirty="0" err="1"/>
                  <a:t>Frequences</a:t>
                </a:r>
                <a:endParaRPr lang="fi-FI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out"/>
        <c:minorTickMark val="none"/>
        <c:tickLblPos val="nextTo"/>
        <c:crossAx val="297356512"/>
        <c:crossesAt val="1"/>
        <c:crossBetween val="between"/>
      </c:valAx>
      <c:spPr>
        <a:noFill/>
        <a:ln>
          <a:solidFill>
            <a:srgbClr val="7030A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i-FI" sz="2800" dirty="0" smtClean="0"/>
              <a:t>Content of the </a:t>
            </a:r>
            <a:r>
              <a:rPr lang="fi-FI" sz="2800" dirty="0" err="1" smtClean="0"/>
              <a:t>training</a:t>
            </a:r>
            <a:r>
              <a:rPr lang="fi-FI" sz="2800" dirty="0" smtClean="0"/>
              <a:t> </a:t>
            </a:r>
            <a:r>
              <a:rPr lang="fi-FI" sz="2800" dirty="0" err="1" smtClean="0"/>
              <a:t>was</a:t>
            </a:r>
            <a:r>
              <a:rPr lang="fi-FI" sz="2800" dirty="0" smtClean="0"/>
              <a:t> </a:t>
            </a:r>
            <a:r>
              <a:rPr lang="fi-FI" sz="2800" baseline="0" dirty="0" err="1" smtClean="0"/>
              <a:t>easy</a:t>
            </a:r>
            <a:r>
              <a:rPr lang="fi-FI" sz="2800" baseline="0" dirty="0" smtClean="0"/>
              <a:t> to </a:t>
            </a:r>
            <a:r>
              <a:rPr lang="fi-FI" sz="2800" baseline="0" dirty="0" err="1" smtClean="0"/>
              <a:t>understand</a:t>
            </a:r>
            <a:r>
              <a:rPr lang="fi-FI" sz="2800" baseline="0" dirty="0" smtClean="0"/>
              <a:t> and </a:t>
            </a:r>
            <a:r>
              <a:rPr lang="fi-FI" sz="2800" baseline="0" dirty="0" err="1" smtClean="0"/>
              <a:t>follow</a:t>
            </a:r>
            <a:endParaRPr lang="fi-FI" sz="2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1                              Completely disagree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                          Completely agree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2</c:v>
                </c:pt>
                <c:pt idx="4">
                  <c:v>10</c:v>
                </c:pt>
                <c:pt idx="5">
                  <c:v>10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04-4D35-922E-D9674F1603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1                              Completely disagree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                          Completely agree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1-CB04-4D35-922E-D9674F1603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1                              Completely disagree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                          Completely agree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CB04-4D35-922E-D9674F1603F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97356512"/>
        <c:axId val="297354216"/>
      </c:barChart>
      <c:catAx>
        <c:axId val="297356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7030A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97354216"/>
        <c:crosses val="autoZero"/>
        <c:auto val="1"/>
        <c:lblAlgn val="ctr"/>
        <c:lblOffset val="100"/>
        <c:noMultiLvlLbl val="0"/>
      </c:catAx>
      <c:valAx>
        <c:axId val="297354216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dirty="0" err="1"/>
                  <a:t>Frequences</a:t>
                </a:r>
                <a:endParaRPr lang="fi-FI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out"/>
        <c:minorTickMark val="none"/>
        <c:tickLblPos val="nextTo"/>
        <c:crossAx val="297356512"/>
        <c:crossesAt val="1"/>
        <c:crossBetween val="between"/>
      </c:valAx>
      <c:spPr>
        <a:noFill/>
        <a:ln>
          <a:solidFill>
            <a:srgbClr val="7030A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i-FI" sz="2800" dirty="0" smtClean="0"/>
              <a:t>Training</a:t>
            </a:r>
            <a:r>
              <a:rPr lang="fi-FI" sz="2800" baseline="0" dirty="0" smtClean="0"/>
              <a:t> </a:t>
            </a:r>
            <a:r>
              <a:rPr lang="fi-FI" sz="2800" baseline="0" dirty="0" err="1" smtClean="0"/>
              <a:t>managed</a:t>
            </a:r>
            <a:r>
              <a:rPr lang="fi-FI" sz="2800" baseline="0" dirty="0" smtClean="0"/>
              <a:t> to </a:t>
            </a:r>
            <a:r>
              <a:rPr lang="fi-FI" sz="2800" baseline="0" dirty="0" err="1" smtClean="0"/>
              <a:t>add</a:t>
            </a:r>
            <a:r>
              <a:rPr lang="fi-FI" sz="2800" baseline="0" dirty="0" smtClean="0"/>
              <a:t> my </a:t>
            </a:r>
            <a:r>
              <a:rPr lang="fi-FI" sz="2800" baseline="0" dirty="0" err="1" smtClean="0"/>
              <a:t>understanding</a:t>
            </a:r>
            <a:r>
              <a:rPr lang="fi-FI" sz="2800" baseline="0" dirty="0" smtClean="0"/>
              <a:t> </a:t>
            </a:r>
            <a:r>
              <a:rPr lang="fi-FI" sz="2800" baseline="0" dirty="0" err="1" smtClean="0"/>
              <a:t>about</a:t>
            </a:r>
            <a:r>
              <a:rPr lang="fi-FI" sz="2800" baseline="0" dirty="0" smtClean="0"/>
              <a:t> </a:t>
            </a:r>
            <a:r>
              <a:rPr lang="fi-FI" sz="2800" baseline="0" dirty="0" err="1" smtClean="0"/>
              <a:t>autonomy</a:t>
            </a:r>
            <a:r>
              <a:rPr lang="fi-FI" sz="2800" baseline="0" dirty="0" smtClean="0"/>
              <a:t> </a:t>
            </a:r>
            <a:r>
              <a:rPr lang="fi-FI" sz="2800" baseline="0" dirty="0" err="1" smtClean="0"/>
              <a:t>supportive</a:t>
            </a:r>
            <a:r>
              <a:rPr lang="fi-FI" sz="2800" baseline="0" dirty="0" smtClean="0"/>
              <a:t> </a:t>
            </a:r>
            <a:r>
              <a:rPr lang="fi-FI" sz="2800" baseline="0" dirty="0" err="1" smtClean="0"/>
              <a:t>physical</a:t>
            </a:r>
            <a:r>
              <a:rPr lang="fi-FI" sz="2800" baseline="0" dirty="0" smtClean="0"/>
              <a:t> </a:t>
            </a:r>
            <a:r>
              <a:rPr lang="fi-FI" sz="2800" baseline="0" dirty="0" err="1" smtClean="0"/>
              <a:t>education</a:t>
            </a:r>
            <a:endParaRPr lang="fi-FI" sz="2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1                              Completely disagree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                          Completely agree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6</c:v>
                </c:pt>
                <c:pt idx="5">
                  <c:v>9</c:v>
                </c:pt>
                <c:pt idx="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04-4D35-922E-D9674F1603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1                              Completely disagree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                          Completely agree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1-CB04-4D35-922E-D9674F1603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1                              Completely disagree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                          Completely agree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CB04-4D35-922E-D9674F1603F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97356512"/>
        <c:axId val="297354216"/>
      </c:barChart>
      <c:catAx>
        <c:axId val="297356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7030A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97354216"/>
        <c:crosses val="autoZero"/>
        <c:auto val="1"/>
        <c:lblAlgn val="ctr"/>
        <c:lblOffset val="100"/>
        <c:noMultiLvlLbl val="0"/>
      </c:catAx>
      <c:valAx>
        <c:axId val="297354216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dirty="0" err="1"/>
                  <a:t>Frequences</a:t>
                </a:r>
                <a:endParaRPr lang="fi-FI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out"/>
        <c:minorTickMark val="none"/>
        <c:tickLblPos val="nextTo"/>
        <c:crossAx val="297356512"/>
        <c:crossesAt val="1"/>
        <c:crossBetween val="between"/>
      </c:valAx>
      <c:spPr>
        <a:noFill/>
        <a:ln>
          <a:solidFill>
            <a:srgbClr val="7030A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i-FI" sz="2800" dirty="0" smtClean="0"/>
              <a:t>I </a:t>
            </a:r>
            <a:r>
              <a:rPr lang="fi-FI" sz="2800" dirty="0" err="1" smtClean="0"/>
              <a:t>learned</a:t>
            </a:r>
            <a:r>
              <a:rPr lang="fi-FI" sz="2800" baseline="0" dirty="0" smtClean="0"/>
              <a:t> </a:t>
            </a:r>
            <a:r>
              <a:rPr lang="fi-FI" sz="2800" baseline="0" dirty="0" err="1" smtClean="0"/>
              <a:t>practical</a:t>
            </a:r>
            <a:r>
              <a:rPr lang="fi-FI" sz="2800" baseline="0" dirty="0" smtClean="0"/>
              <a:t> </a:t>
            </a:r>
            <a:r>
              <a:rPr lang="fi-FI" sz="2800" baseline="0" dirty="0" err="1" smtClean="0"/>
              <a:t>interaction</a:t>
            </a:r>
            <a:r>
              <a:rPr lang="fi-FI" sz="2800" baseline="0" dirty="0" smtClean="0"/>
              <a:t> </a:t>
            </a:r>
            <a:r>
              <a:rPr lang="fi-FI" sz="2800" baseline="0" dirty="0" err="1" smtClean="0"/>
              <a:t>techniques</a:t>
            </a:r>
            <a:r>
              <a:rPr lang="fi-FI" sz="2800" baseline="0" dirty="0" smtClean="0"/>
              <a:t> to </a:t>
            </a:r>
            <a:r>
              <a:rPr lang="fi-FI" sz="2800" baseline="0" dirty="0" err="1" smtClean="0"/>
              <a:t>be</a:t>
            </a:r>
            <a:r>
              <a:rPr lang="fi-FI" sz="2800" baseline="0" dirty="0" smtClean="0"/>
              <a:t> </a:t>
            </a:r>
            <a:r>
              <a:rPr lang="fi-FI" sz="2800" baseline="0" dirty="0" err="1" smtClean="0"/>
              <a:t>used</a:t>
            </a:r>
            <a:r>
              <a:rPr lang="fi-FI" sz="2800" baseline="0" dirty="0" smtClean="0"/>
              <a:t> in PE </a:t>
            </a:r>
            <a:endParaRPr lang="fi-FI" sz="2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1                              Completely disagree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                          Completely agree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7</c:v>
                </c:pt>
                <c:pt idx="5">
                  <c:v>10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04-4D35-922E-D9674F1603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1                              Completely disagree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                          Completely agree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1-CB04-4D35-922E-D9674F1603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1                              Completely disagree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                          Completely agree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CB04-4D35-922E-D9674F1603F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97356512"/>
        <c:axId val="297354216"/>
      </c:barChart>
      <c:catAx>
        <c:axId val="297356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7030A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97354216"/>
        <c:crosses val="autoZero"/>
        <c:auto val="1"/>
        <c:lblAlgn val="ctr"/>
        <c:lblOffset val="100"/>
        <c:noMultiLvlLbl val="0"/>
      </c:catAx>
      <c:valAx>
        <c:axId val="297354216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dirty="0" err="1"/>
                  <a:t>Frequences</a:t>
                </a:r>
                <a:endParaRPr lang="fi-FI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out"/>
        <c:minorTickMark val="none"/>
        <c:tickLblPos val="nextTo"/>
        <c:crossAx val="297356512"/>
        <c:crossesAt val="1"/>
        <c:crossBetween val="between"/>
      </c:valAx>
      <c:spPr>
        <a:noFill/>
        <a:ln>
          <a:solidFill>
            <a:srgbClr val="7030A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i-FI" sz="2800" dirty="0" smtClean="0"/>
              <a:t>I </a:t>
            </a:r>
            <a:r>
              <a:rPr lang="fi-FI" sz="2800" dirty="0" err="1" smtClean="0"/>
              <a:t>can</a:t>
            </a:r>
            <a:r>
              <a:rPr lang="fi-FI" sz="2800" baseline="0" dirty="0" smtClean="0"/>
              <a:t> </a:t>
            </a:r>
            <a:r>
              <a:rPr lang="fi-FI" sz="2800" baseline="0" dirty="0" err="1" smtClean="0"/>
              <a:t>recommend</a:t>
            </a:r>
            <a:r>
              <a:rPr lang="fi-FI" sz="2800" baseline="0" dirty="0" smtClean="0"/>
              <a:t> </a:t>
            </a:r>
            <a:r>
              <a:rPr lang="fi-FI" sz="2800" baseline="0" dirty="0" err="1" smtClean="0"/>
              <a:t>participation</a:t>
            </a:r>
            <a:r>
              <a:rPr lang="fi-FI" sz="2800" baseline="0" dirty="0" smtClean="0"/>
              <a:t> to </a:t>
            </a:r>
            <a:r>
              <a:rPr lang="fi-FI" sz="2800" baseline="0" dirty="0" err="1" smtClean="0"/>
              <a:t>this</a:t>
            </a:r>
            <a:r>
              <a:rPr lang="fi-FI" sz="2800" baseline="0" dirty="0" smtClean="0"/>
              <a:t> </a:t>
            </a:r>
            <a:r>
              <a:rPr lang="fi-FI" sz="2800" baseline="0" dirty="0" err="1" smtClean="0"/>
              <a:t>training</a:t>
            </a:r>
            <a:r>
              <a:rPr lang="fi-FI" sz="2800" baseline="0" dirty="0" smtClean="0"/>
              <a:t> to my </a:t>
            </a:r>
            <a:r>
              <a:rPr lang="fi-FI" sz="2800" baseline="0" dirty="0" err="1" smtClean="0"/>
              <a:t>colleagues</a:t>
            </a:r>
            <a:endParaRPr lang="fi-FI" sz="2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1                              Completely disagree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                          Completely agree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5</c:v>
                </c:pt>
                <c:pt idx="5">
                  <c:v>11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04-4D35-922E-D9674F1603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1                              Completely disagree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                          Completely agree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1-CB04-4D35-922E-D9674F1603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1                              Completely disagree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                          Completely agree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CB04-4D35-922E-D9674F1603F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97356512"/>
        <c:axId val="297354216"/>
      </c:barChart>
      <c:catAx>
        <c:axId val="297356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7030A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97354216"/>
        <c:crosses val="autoZero"/>
        <c:auto val="1"/>
        <c:lblAlgn val="ctr"/>
        <c:lblOffset val="100"/>
        <c:noMultiLvlLbl val="0"/>
      </c:catAx>
      <c:valAx>
        <c:axId val="297354216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dirty="0" err="1"/>
                  <a:t>Frequences</a:t>
                </a:r>
                <a:endParaRPr lang="fi-FI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out"/>
        <c:minorTickMark val="none"/>
        <c:tickLblPos val="nextTo"/>
        <c:crossAx val="297356512"/>
        <c:crossesAt val="1"/>
        <c:crossBetween val="between"/>
      </c:valAx>
      <c:spPr>
        <a:noFill/>
        <a:ln>
          <a:solidFill>
            <a:srgbClr val="7030A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i-FI" sz="2800" dirty="0" smtClean="0"/>
              <a:t>I </a:t>
            </a:r>
            <a:r>
              <a:rPr lang="fi-FI" sz="2800" dirty="0" err="1" smtClean="0"/>
              <a:t>would</a:t>
            </a:r>
            <a:r>
              <a:rPr lang="fi-FI" sz="2800" dirty="0" smtClean="0"/>
              <a:t> </a:t>
            </a:r>
            <a:r>
              <a:rPr lang="fi-FI" sz="2800" dirty="0" err="1" smtClean="0"/>
              <a:t>like</a:t>
            </a:r>
            <a:r>
              <a:rPr lang="fi-FI" sz="2800" dirty="0" smtClean="0"/>
              <a:t> to</a:t>
            </a:r>
            <a:r>
              <a:rPr lang="fi-FI" sz="2800" baseline="0" dirty="0" smtClean="0"/>
              <a:t> </a:t>
            </a:r>
            <a:r>
              <a:rPr lang="fi-FI" sz="2800" baseline="0" dirty="0" err="1" smtClean="0"/>
              <a:t>use</a:t>
            </a:r>
            <a:r>
              <a:rPr lang="fi-FI" sz="2800" baseline="0" dirty="0" smtClean="0"/>
              <a:t> </a:t>
            </a:r>
            <a:r>
              <a:rPr lang="fi-FI" sz="2800" baseline="0" dirty="0" err="1" smtClean="0"/>
              <a:t>them</a:t>
            </a:r>
            <a:r>
              <a:rPr lang="fi-FI" sz="2800" baseline="0" dirty="0" smtClean="0"/>
              <a:t> in the </a:t>
            </a:r>
            <a:r>
              <a:rPr lang="fi-FI" sz="2800" baseline="0" dirty="0" err="1" smtClean="0"/>
              <a:t>future</a:t>
            </a:r>
            <a:endParaRPr lang="fi-FI" sz="2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1                              Completely disagree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                          Completely agree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4</c:v>
                </c:pt>
                <c:pt idx="5">
                  <c:v>7</c:v>
                </c:pt>
                <c:pt idx="6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04-4D35-922E-D9674F1603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1                              Completely disagree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                          Completely agree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1-CB04-4D35-922E-D9674F1603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1                              Completely disagree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                          Completely agree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CB04-4D35-922E-D9674F1603F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97356512"/>
        <c:axId val="297354216"/>
      </c:barChart>
      <c:catAx>
        <c:axId val="297356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7030A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97354216"/>
        <c:crosses val="autoZero"/>
        <c:auto val="1"/>
        <c:lblAlgn val="ctr"/>
        <c:lblOffset val="100"/>
        <c:noMultiLvlLbl val="0"/>
      </c:catAx>
      <c:valAx>
        <c:axId val="297354216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dirty="0" err="1"/>
                  <a:t>Frequences</a:t>
                </a:r>
                <a:endParaRPr lang="fi-FI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out"/>
        <c:minorTickMark val="none"/>
        <c:tickLblPos val="nextTo"/>
        <c:crossAx val="297356512"/>
        <c:crossesAt val="1"/>
        <c:crossBetween val="between"/>
      </c:valAx>
      <c:spPr>
        <a:noFill/>
        <a:ln>
          <a:solidFill>
            <a:srgbClr val="7030A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i-FI" sz="2800" dirty="0" smtClean="0"/>
              <a:t>Using</a:t>
            </a:r>
            <a:r>
              <a:rPr lang="fi-FI" sz="2800" baseline="0" dirty="0" smtClean="0"/>
              <a:t> </a:t>
            </a:r>
            <a:r>
              <a:rPr lang="fi-FI" sz="2800" baseline="0" dirty="0" err="1" smtClean="0"/>
              <a:t>them</a:t>
            </a:r>
            <a:r>
              <a:rPr lang="fi-FI" sz="2800" baseline="0" dirty="0" smtClean="0"/>
              <a:t> </a:t>
            </a:r>
            <a:r>
              <a:rPr lang="fi-FI" sz="2800" baseline="0" dirty="0" err="1" smtClean="0"/>
              <a:t>would</a:t>
            </a:r>
            <a:r>
              <a:rPr lang="fi-FI" sz="2800" baseline="0" dirty="0" smtClean="0"/>
              <a:t> </a:t>
            </a:r>
            <a:r>
              <a:rPr lang="fi-FI" sz="2800" baseline="0" dirty="0" err="1" smtClean="0"/>
              <a:t>be</a:t>
            </a:r>
            <a:r>
              <a:rPr lang="fi-FI" sz="2800" baseline="0" dirty="0" smtClean="0"/>
              <a:t> </a:t>
            </a:r>
            <a:r>
              <a:rPr lang="fi-FI" sz="2800" baseline="0" dirty="0" err="1" smtClean="0"/>
              <a:t>too</a:t>
            </a:r>
            <a:r>
              <a:rPr lang="fi-FI" sz="2800" baseline="0" dirty="0" smtClean="0"/>
              <a:t> </a:t>
            </a:r>
            <a:r>
              <a:rPr lang="fi-FI" sz="2800" baseline="0" dirty="0" err="1" smtClean="0"/>
              <a:t>laborious</a:t>
            </a:r>
            <a:endParaRPr lang="fi-FI" sz="2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1                              Completely disagree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                          Completely agree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11</c:v>
                </c:pt>
                <c:pt idx="1">
                  <c:v>7</c:v>
                </c:pt>
                <c:pt idx="2">
                  <c:v>5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04-4D35-922E-D9674F1603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1                              Completely disagree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                          Completely agree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1-CB04-4D35-922E-D9674F1603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1                              Completely disagree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                          Completely agree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CB04-4D35-922E-D9674F1603F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97356512"/>
        <c:axId val="297354216"/>
      </c:barChart>
      <c:catAx>
        <c:axId val="297356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7030A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97354216"/>
        <c:crosses val="autoZero"/>
        <c:auto val="1"/>
        <c:lblAlgn val="ctr"/>
        <c:lblOffset val="100"/>
        <c:noMultiLvlLbl val="0"/>
      </c:catAx>
      <c:valAx>
        <c:axId val="297354216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dirty="0" err="1"/>
                  <a:t>Frequences</a:t>
                </a:r>
                <a:endParaRPr lang="fi-FI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out"/>
        <c:minorTickMark val="none"/>
        <c:tickLblPos val="nextTo"/>
        <c:crossAx val="297356512"/>
        <c:crossesAt val="1"/>
        <c:crossBetween val="between"/>
      </c:valAx>
      <c:spPr>
        <a:noFill/>
        <a:ln>
          <a:solidFill>
            <a:srgbClr val="7030A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i-FI" sz="2800" dirty="0" err="1" smtClean="0"/>
              <a:t>Use</a:t>
            </a:r>
            <a:r>
              <a:rPr lang="fi-FI" sz="2800" dirty="0" smtClean="0"/>
              <a:t> of </a:t>
            </a:r>
            <a:r>
              <a:rPr lang="fi-FI" sz="2800" dirty="0" err="1" smtClean="0"/>
              <a:t>techniques</a:t>
            </a:r>
            <a:r>
              <a:rPr lang="fi-FI" sz="2800" dirty="0" smtClean="0"/>
              <a:t> </a:t>
            </a:r>
            <a:r>
              <a:rPr lang="fi-FI" sz="2800" dirty="0" err="1" smtClean="0"/>
              <a:t>would</a:t>
            </a:r>
            <a:r>
              <a:rPr lang="fi-FI" sz="2800" dirty="0" smtClean="0"/>
              <a:t> </a:t>
            </a:r>
            <a:r>
              <a:rPr lang="fi-FI" sz="2800" dirty="0" err="1" smtClean="0"/>
              <a:t>fit</a:t>
            </a:r>
            <a:r>
              <a:rPr lang="fi-FI" sz="2800" baseline="0" dirty="0" smtClean="0"/>
              <a:t> my </a:t>
            </a:r>
            <a:r>
              <a:rPr lang="fi-FI" sz="2800" baseline="0" dirty="0" err="1" smtClean="0"/>
              <a:t>values</a:t>
            </a:r>
            <a:endParaRPr lang="fi-FI" sz="2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1                              Completely disagree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                          Completely agree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10</c:v>
                </c:pt>
                <c:pt idx="6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04-4D35-922E-D9674F1603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1                              Completely disagree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                          Completely agree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1-CB04-4D35-922E-D9674F1603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1                              Completely disagree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                          Completely agree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CB04-4D35-922E-D9674F1603F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97356512"/>
        <c:axId val="297354216"/>
      </c:barChart>
      <c:catAx>
        <c:axId val="297356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7030A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97354216"/>
        <c:crosses val="autoZero"/>
        <c:auto val="1"/>
        <c:lblAlgn val="ctr"/>
        <c:lblOffset val="100"/>
        <c:noMultiLvlLbl val="0"/>
      </c:catAx>
      <c:valAx>
        <c:axId val="297354216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dirty="0" err="1"/>
                  <a:t>Frequences</a:t>
                </a:r>
                <a:endParaRPr lang="fi-FI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out"/>
        <c:minorTickMark val="none"/>
        <c:tickLblPos val="nextTo"/>
        <c:crossAx val="297356512"/>
        <c:crossesAt val="1"/>
        <c:crossBetween val="between"/>
      </c:valAx>
      <c:spPr>
        <a:noFill/>
        <a:ln>
          <a:solidFill>
            <a:srgbClr val="7030A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AAEB5-D59D-42AE-92D2-AD5AFB1A1E21}" type="datetimeFigureOut">
              <a:rPr lang="fi-FI" smtClean="0"/>
              <a:t>18.10.2019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F58F8-49C5-4589-8FB5-ADB8F68D812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5034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6EAC5-2E2B-402F-969D-54FF1B20F308}" type="datetimeFigureOut">
              <a:rPr lang="fi-FI" smtClean="0"/>
              <a:t>18.10.2019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51388"/>
            <a:ext cx="5335588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54BE4-60E2-4218-9873-F7E11DBE68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730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F11A97-CB42-4794-A4DD-6F8363D3C96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171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 err="1" smtClean="0"/>
              <a:t>Other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school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was</a:t>
            </a:r>
            <a:r>
              <a:rPr lang="fi-FI" baseline="0" dirty="0" smtClean="0"/>
              <a:t> in </a:t>
            </a:r>
            <a:r>
              <a:rPr lang="fi-FI" baseline="0" dirty="0" err="1" smtClean="0"/>
              <a:t>colours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other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was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black</a:t>
            </a:r>
            <a:r>
              <a:rPr lang="fi-FI" baseline="0" dirty="0" smtClean="0"/>
              <a:t> and white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err="1" smtClean="0"/>
              <a:t>Not</a:t>
            </a:r>
            <a:r>
              <a:rPr lang="fi-FI" baseline="0" dirty="0" smtClean="0"/>
              <a:t> intervention </a:t>
            </a:r>
            <a:r>
              <a:rPr lang="fi-FI" baseline="0" dirty="0" err="1" smtClean="0"/>
              <a:t>study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but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were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interested</a:t>
            </a:r>
            <a:r>
              <a:rPr lang="fi-FI" baseline="0" dirty="0" smtClean="0"/>
              <a:t> in </a:t>
            </a:r>
            <a:r>
              <a:rPr lang="fi-FI" baseline="0" dirty="0" err="1" smtClean="0"/>
              <a:t>naturally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occurring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change</a:t>
            </a:r>
            <a:r>
              <a:rPr lang="fi-FI" baseline="0" dirty="0" smtClean="0"/>
              <a:t> in </a:t>
            </a:r>
            <a:r>
              <a:rPr lang="fi-FI" baseline="0" dirty="0" err="1" smtClean="0"/>
              <a:t>measured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variables</a:t>
            </a:r>
            <a:r>
              <a:rPr lang="fi-FI" baseline="0" dirty="0" smtClean="0"/>
              <a:t> in </a:t>
            </a:r>
            <a:r>
              <a:rPr lang="fi-FI" baseline="0" dirty="0" err="1" smtClean="0"/>
              <a:t>three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time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points</a:t>
            </a:r>
            <a:r>
              <a:rPr lang="fi-FI" baseline="0" dirty="0" smtClean="0"/>
              <a:t>.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follow-up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time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was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ten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weeks</a:t>
            </a:r>
            <a:r>
              <a:rPr lang="fi-FI" baseline="0" dirty="0" smtClean="0"/>
              <a:t> in </a:t>
            </a:r>
            <a:r>
              <a:rPr lang="fi-FI" baseline="0" dirty="0" err="1" smtClean="0"/>
              <a:t>total</a:t>
            </a:r>
            <a:endParaRPr lang="fi-FI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050DE-0465-4ABD-810D-4A8D0FC69A7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04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Here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are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measures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alongside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design, </a:t>
            </a:r>
            <a:r>
              <a:rPr lang="fi-FI" baseline="0" dirty="0" err="1" smtClean="0"/>
              <a:t>that</a:t>
            </a:r>
            <a:r>
              <a:rPr lang="fi-FI" baseline="0" dirty="0" smtClean="0"/>
              <a:t> I </a:t>
            </a:r>
            <a:r>
              <a:rPr lang="fi-FI" baseline="0" dirty="0" err="1" smtClean="0"/>
              <a:t>previously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showed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050DE-0465-4ABD-810D-4A8D0FC69A7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623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 err="1" smtClean="0"/>
              <a:t>don’t</a:t>
            </a:r>
            <a:r>
              <a:rPr lang="fi-FI" dirty="0" smtClean="0"/>
              <a:t> </a:t>
            </a:r>
            <a:r>
              <a:rPr lang="fi-FI" dirty="0" err="1" smtClean="0"/>
              <a:t>want</a:t>
            </a:r>
            <a:r>
              <a:rPr lang="fi-FI" dirty="0" smtClean="0"/>
              <a:t> to </a:t>
            </a:r>
            <a:r>
              <a:rPr lang="fi-FI" dirty="0" err="1" smtClean="0"/>
              <a:t>use</a:t>
            </a:r>
            <a:r>
              <a:rPr lang="fi-FI" dirty="0" smtClean="0"/>
              <a:t> </a:t>
            </a:r>
            <a:r>
              <a:rPr lang="fi-FI" dirty="0" err="1" smtClean="0"/>
              <a:t>different</a:t>
            </a:r>
            <a:r>
              <a:rPr lang="fi-FI" dirty="0" smtClean="0"/>
              <a:t> </a:t>
            </a:r>
            <a:r>
              <a:rPr lang="fi-FI" dirty="0" err="1" smtClean="0"/>
              <a:t>change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score</a:t>
            </a:r>
            <a:r>
              <a:rPr lang="fi-FI" baseline="0" dirty="0" smtClean="0"/>
              <a:t> for </a:t>
            </a:r>
            <a:r>
              <a:rPr lang="fi-FI" baseline="0" dirty="0" err="1" smtClean="0"/>
              <a:t>those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variables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that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were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measured</a:t>
            </a:r>
            <a:r>
              <a:rPr lang="fi-FI" baseline="0" dirty="0" smtClean="0"/>
              <a:t> at T1 and T2 </a:t>
            </a:r>
            <a:r>
              <a:rPr lang="fi-FI" baseline="0" dirty="0" err="1" smtClean="0"/>
              <a:t>only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then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different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change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score</a:t>
            </a:r>
            <a:r>
              <a:rPr lang="fi-FI" baseline="0" dirty="0" smtClean="0"/>
              <a:t> for </a:t>
            </a:r>
            <a:r>
              <a:rPr lang="fi-FI" baseline="0" dirty="0" err="1" smtClean="0"/>
              <a:t>physical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activity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that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was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measured</a:t>
            </a:r>
            <a:r>
              <a:rPr lang="fi-FI" baseline="0" dirty="0" smtClean="0"/>
              <a:t> at T1, T2 and T3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050DE-0465-4ABD-810D-4A8D0FC69A7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6469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This</a:t>
            </a:r>
            <a:r>
              <a:rPr lang="fi-FI" dirty="0" smtClean="0"/>
              <a:t> is </a:t>
            </a:r>
            <a:r>
              <a:rPr lang="fi-FI" dirty="0" err="1" smtClean="0"/>
              <a:t>path</a:t>
            </a:r>
            <a:r>
              <a:rPr lang="fi-FI" dirty="0" smtClean="0"/>
              <a:t> </a:t>
            </a:r>
            <a:r>
              <a:rPr lang="fi-FI" dirty="0" err="1" smtClean="0"/>
              <a:t>model</a:t>
            </a:r>
            <a:r>
              <a:rPr lang="fi-FI" baseline="0" dirty="0" smtClean="0"/>
              <a:t> of TCM – </a:t>
            </a:r>
            <a:r>
              <a:rPr lang="fi-FI" baseline="0" dirty="0" err="1" smtClean="0"/>
              <a:t>each</a:t>
            </a:r>
            <a:r>
              <a:rPr lang="fi-FI" baseline="0" dirty="0" smtClean="0"/>
              <a:t> box </a:t>
            </a:r>
            <a:r>
              <a:rPr lang="fi-FI" baseline="0" dirty="0" err="1" smtClean="0"/>
              <a:t>represents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change</a:t>
            </a:r>
            <a:r>
              <a:rPr lang="fi-FI" baseline="0" dirty="0" smtClean="0"/>
              <a:t> in </a:t>
            </a:r>
            <a:r>
              <a:rPr lang="fi-FI" baseline="0" dirty="0" err="1" smtClean="0"/>
              <a:t>that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variable</a:t>
            </a:r>
            <a:endParaRPr lang="fi-FI" baseline="0" dirty="0" smtClean="0"/>
          </a:p>
          <a:p>
            <a:endParaRPr lang="fi-FI" baseline="0" dirty="0" smtClean="0"/>
          </a:p>
          <a:p>
            <a:r>
              <a:rPr lang="fi-FI" dirty="0" err="1" smtClean="0"/>
              <a:t>Solid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line</a:t>
            </a:r>
            <a:r>
              <a:rPr lang="fi-FI" baseline="0" dirty="0" smtClean="0"/>
              <a:t>: 1) </a:t>
            </a:r>
            <a:r>
              <a:rPr lang="fi-FI" baseline="0" dirty="0" err="1" smtClean="0"/>
              <a:t>significant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effect</a:t>
            </a:r>
            <a:r>
              <a:rPr lang="fi-FI" baseline="0" dirty="0" smtClean="0"/>
              <a:t>: </a:t>
            </a:r>
            <a:r>
              <a:rPr lang="fi-FI" baseline="0" dirty="0" err="1" smtClean="0"/>
              <a:t>Model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predictions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concerning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significant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effects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were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confirmed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except</a:t>
            </a:r>
            <a:r>
              <a:rPr lang="fi-FI" baseline="0" dirty="0" smtClean="0"/>
              <a:t> for </a:t>
            </a:r>
            <a:r>
              <a:rPr lang="fi-FI" baseline="0" dirty="0" err="1" smtClean="0"/>
              <a:t>perceived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behavioral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control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did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not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predict</a:t>
            </a:r>
            <a:r>
              <a:rPr lang="fi-FI" baseline="0" dirty="0" smtClean="0"/>
              <a:t> intention and it </a:t>
            </a:r>
            <a:r>
              <a:rPr lang="fi-FI" baseline="0" dirty="0" err="1" smtClean="0"/>
              <a:t>predicted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physical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activity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negatively</a:t>
            </a:r>
            <a:endParaRPr lang="fi-FI" baseline="0" dirty="0" smtClean="0"/>
          </a:p>
          <a:p>
            <a:r>
              <a:rPr lang="fi-FI" baseline="0" dirty="0" smtClean="0"/>
              <a:t>2) </a:t>
            </a:r>
            <a:r>
              <a:rPr lang="fi-FI" baseline="0" dirty="0" err="1" smtClean="0"/>
              <a:t>Autonomous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motivation</a:t>
            </a:r>
            <a:r>
              <a:rPr lang="fi-FI" baseline="0" dirty="0" smtClean="0"/>
              <a:t> in </a:t>
            </a:r>
            <a:r>
              <a:rPr lang="fi-FI" baseline="0" dirty="0" err="1" smtClean="0"/>
              <a:t>leisure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time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was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better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predictor</a:t>
            </a:r>
            <a:r>
              <a:rPr lang="fi-FI" baseline="0" dirty="0" smtClean="0"/>
              <a:t> of intention </a:t>
            </a:r>
            <a:r>
              <a:rPr lang="fi-FI" baseline="0" dirty="0" err="1" smtClean="0"/>
              <a:t>than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attitude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subjective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norm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perceived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behavioural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control</a:t>
            </a:r>
            <a:r>
              <a:rPr lang="fi-FI" baseline="0" dirty="0" smtClean="0"/>
              <a:t> (</a:t>
            </a:r>
            <a:r>
              <a:rPr lang="fi-FI" baseline="0" dirty="0" err="1" smtClean="0"/>
              <a:t>theory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planned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behaviour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states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attitutudes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norms</a:t>
            </a:r>
            <a:r>
              <a:rPr lang="fi-FI" baseline="0" dirty="0" smtClean="0"/>
              <a:t> and PBC to </a:t>
            </a:r>
            <a:r>
              <a:rPr lang="fi-FI" baseline="0" dirty="0" err="1" smtClean="0"/>
              <a:t>be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most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proximal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predictors</a:t>
            </a:r>
            <a:r>
              <a:rPr lang="fi-FI" baseline="0" dirty="0" smtClean="0"/>
              <a:t> of intention)</a:t>
            </a:r>
          </a:p>
          <a:p>
            <a:r>
              <a:rPr lang="fi-FI" baseline="0" dirty="0" smtClean="0"/>
              <a:t>3) Intention </a:t>
            </a:r>
            <a:r>
              <a:rPr lang="fi-FI" baseline="0" dirty="0" err="1" smtClean="0"/>
              <a:t>was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only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marginally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significant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predictor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physical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activity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with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small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effect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size</a:t>
            </a:r>
            <a:endParaRPr lang="fi-FI" baseline="0" dirty="0" smtClean="0"/>
          </a:p>
          <a:p>
            <a:r>
              <a:rPr lang="fi-FI" baseline="0" dirty="0" err="1" smtClean="0"/>
              <a:t>Dashed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line</a:t>
            </a:r>
            <a:r>
              <a:rPr lang="fi-FI" baseline="0" dirty="0" smtClean="0"/>
              <a:t>: </a:t>
            </a:r>
            <a:r>
              <a:rPr lang="fi-FI" baseline="0" dirty="0" err="1" smtClean="0"/>
              <a:t>insignificant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effect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these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were</a:t>
            </a:r>
            <a:r>
              <a:rPr lang="fi-FI" baseline="0" dirty="0" smtClean="0"/>
              <a:t> as </a:t>
            </a:r>
            <a:r>
              <a:rPr lang="fi-FI" baseline="0" dirty="0" err="1" smtClean="0"/>
              <a:t>model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predicts</a:t>
            </a:r>
            <a:r>
              <a:rPr lang="fi-FI" baseline="0" dirty="0" smtClean="0"/>
              <a:t> (</a:t>
            </a:r>
            <a:r>
              <a:rPr lang="fi-FI" baseline="0" dirty="0" err="1" smtClean="0"/>
              <a:t>except</a:t>
            </a:r>
            <a:r>
              <a:rPr lang="fi-FI" baseline="0" dirty="0" smtClean="0"/>
              <a:t> for </a:t>
            </a:r>
            <a:r>
              <a:rPr lang="fi-FI" baseline="0" dirty="0" err="1" smtClean="0"/>
              <a:t>perceived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behavioural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control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still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not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predicting</a:t>
            </a:r>
            <a:r>
              <a:rPr lang="fi-FI" baseline="0" dirty="0" smtClean="0"/>
              <a:t> intention)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050DE-0465-4ABD-810D-4A8D0FC69A7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125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smtClean="0"/>
              <a:t>Next I </a:t>
            </a:r>
            <a:r>
              <a:rPr lang="fi-FI" baseline="0" dirty="0" err="1" smtClean="0"/>
              <a:t>take</a:t>
            </a:r>
            <a:r>
              <a:rPr lang="fi-FI" baseline="0" dirty="0" smtClean="0"/>
              <a:t> a </a:t>
            </a:r>
            <a:r>
              <a:rPr lang="fi-FI" baseline="0" dirty="0" err="1" smtClean="0"/>
              <a:t>short</a:t>
            </a:r>
            <a:r>
              <a:rPr lang="fi-FI" baseline="0" dirty="0" smtClean="0"/>
              <a:t> look on </a:t>
            </a:r>
            <a:r>
              <a:rPr lang="fi-FI" baseline="0" dirty="0" err="1" smtClean="0"/>
              <a:t>indirect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effects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total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effects</a:t>
            </a:r>
            <a:endParaRPr lang="fi-FI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err="1" smtClean="0"/>
              <a:t>Again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keep</a:t>
            </a:r>
            <a:r>
              <a:rPr lang="fi-FI" baseline="0" dirty="0" smtClean="0"/>
              <a:t> in </a:t>
            </a:r>
            <a:r>
              <a:rPr lang="fi-FI" baseline="0" dirty="0" err="1" smtClean="0"/>
              <a:t>mind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that</a:t>
            </a:r>
            <a:r>
              <a:rPr lang="fi-FI" baseline="0" dirty="0" smtClean="0"/>
              <a:t> i </a:t>
            </a:r>
            <a:r>
              <a:rPr lang="fi-FI" baseline="0" dirty="0" err="1" smtClean="0"/>
              <a:t>speak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about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change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over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time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within</a:t>
            </a:r>
            <a:endParaRPr lang="fi-FI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050DE-0465-4ABD-810D-4A8D0FC69A7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8035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aseline="0" dirty="0" err="1" smtClean="0"/>
              <a:t>This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indirect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effects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represents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how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effect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perceived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autonomy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support</a:t>
            </a:r>
            <a:r>
              <a:rPr lang="fi-FI" baseline="0" dirty="0" smtClean="0"/>
              <a:t> on </a:t>
            </a:r>
            <a:r>
              <a:rPr lang="fi-FI" baseline="0" dirty="0" err="1" smtClean="0"/>
              <a:t>autonomous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motivation</a:t>
            </a:r>
            <a:r>
              <a:rPr lang="fi-FI" baseline="0" dirty="0" smtClean="0"/>
              <a:t> in </a:t>
            </a:r>
            <a:r>
              <a:rPr lang="fi-FI" baseline="0" dirty="0" err="1" smtClean="0"/>
              <a:t>leisure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time</a:t>
            </a:r>
            <a:r>
              <a:rPr lang="fi-FI" baseline="0" dirty="0" smtClean="0"/>
              <a:t> is </a:t>
            </a:r>
            <a:r>
              <a:rPr lang="fi-FI" baseline="0" dirty="0" err="1" smtClean="0"/>
              <a:t>fully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mediated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autonomous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motivation</a:t>
            </a:r>
            <a:r>
              <a:rPr lang="fi-FI" baseline="0" dirty="0" smtClean="0"/>
              <a:t> in PE.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i-FI" baseline="0" dirty="0" err="1" smtClean="0"/>
              <a:t>Support</a:t>
            </a:r>
            <a:r>
              <a:rPr lang="fi-FI" baseline="0" dirty="0" smtClean="0"/>
              <a:t> for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transcontextual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shift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motivation</a:t>
            </a:r>
            <a:endParaRPr lang="fi-FI" baseline="0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i-FI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050DE-0465-4ABD-810D-4A8D0FC69A7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7298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050DE-0465-4ABD-810D-4A8D0FC69A7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3983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050DE-0465-4ABD-810D-4A8D0FC69A7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7016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050DE-0465-4ABD-810D-4A8D0FC69A7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8520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050DE-0465-4ABD-810D-4A8D0FC69A7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258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 err="1" smtClean="0"/>
              <a:t>Hello</a:t>
            </a:r>
            <a:r>
              <a:rPr lang="fi-FI" dirty="0" smtClean="0"/>
              <a:t>, </a:t>
            </a:r>
            <a:r>
              <a:rPr lang="fi-FI" dirty="0" err="1" smtClean="0"/>
              <a:t>I’m</a:t>
            </a:r>
            <a:r>
              <a:rPr lang="fi-FI" dirty="0" smtClean="0"/>
              <a:t> Juho Polet,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PhD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student</a:t>
            </a:r>
            <a:r>
              <a:rPr lang="fi-FI" baseline="0" dirty="0" smtClean="0"/>
              <a:t> </a:t>
            </a:r>
            <a:r>
              <a:rPr lang="fi-FI" dirty="0" err="1" smtClean="0"/>
              <a:t>from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University</a:t>
            </a:r>
            <a:r>
              <a:rPr lang="fi-FI" baseline="0" dirty="0" smtClean="0"/>
              <a:t> of Jyväskylä, Finland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topic</a:t>
            </a:r>
            <a:r>
              <a:rPr lang="fi-FI" baseline="0" dirty="0" smtClean="0"/>
              <a:t> of my </a:t>
            </a:r>
            <a:r>
              <a:rPr lang="fi-FI" baseline="0" dirty="0" err="1" smtClean="0"/>
              <a:t>talk</a:t>
            </a:r>
            <a:r>
              <a:rPr lang="fi-FI" baseline="0" dirty="0" smtClean="0"/>
              <a:t> is </a:t>
            </a:r>
            <a:r>
              <a:rPr lang="fi-FI" baseline="0" dirty="0" err="1" smtClean="0"/>
              <a:t>predicting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change</a:t>
            </a:r>
            <a:r>
              <a:rPr lang="fi-FI" baseline="0" dirty="0" smtClean="0"/>
              <a:t> in </a:t>
            </a:r>
            <a:r>
              <a:rPr lang="fi-FI" baseline="0" dirty="0" err="1" smtClean="0"/>
              <a:t>leisure-time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physical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activity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using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Trans-contextual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Model</a:t>
            </a:r>
            <a:endParaRPr lang="fi-FI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smtClean="0"/>
              <a:t>I </a:t>
            </a:r>
            <a:r>
              <a:rPr lang="fi-FI" baseline="0" dirty="0" err="1" smtClean="0"/>
              <a:t>want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thank</a:t>
            </a:r>
            <a:r>
              <a:rPr lang="fi-FI" baseline="0" dirty="0" smtClean="0"/>
              <a:t> my </a:t>
            </a:r>
            <a:r>
              <a:rPr lang="fi-FI" baseline="0" dirty="0" err="1" smtClean="0"/>
              <a:t>supervisors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collaborators</a:t>
            </a:r>
            <a:endParaRPr lang="fi-FI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err="1" smtClean="0"/>
              <a:t>Congratelate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fepsac</a:t>
            </a:r>
            <a:r>
              <a:rPr lang="fi-FI" baseline="0" dirty="0" smtClean="0"/>
              <a:t> for </a:t>
            </a:r>
            <a:r>
              <a:rPr lang="fi-FI" baseline="0" dirty="0" err="1" smtClean="0"/>
              <a:t>birthday</a:t>
            </a:r>
            <a:endParaRPr lang="fi-FI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050DE-0465-4ABD-810D-4A8D0FC69A7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7550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I </a:t>
            </a:r>
            <a:r>
              <a:rPr lang="fi-FI" dirty="0" err="1" smtClean="0"/>
              <a:t>hope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results</a:t>
            </a:r>
            <a:r>
              <a:rPr lang="fi-FI" dirty="0" smtClean="0"/>
              <a:t> </a:t>
            </a:r>
            <a:r>
              <a:rPr lang="fi-FI" dirty="0" err="1" smtClean="0"/>
              <a:t>discussed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are</a:t>
            </a:r>
            <a:r>
              <a:rPr lang="fi-FI" baseline="0" dirty="0" smtClean="0"/>
              <a:t> a </a:t>
            </a:r>
            <a:r>
              <a:rPr lang="fi-FI" baseline="0" dirty="0" err="1" smtClean="0"/>
              <a:t>bit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more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clear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than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this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picture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050DE-0465-4ABD-810D-4A8D0FC69A7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9103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fi-FI" baseline="0" dirty="0" err="1" smtClean="0"/>
              <a:t>Change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over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time</a:t>
            </a:r>
            <a:endParaRPr lang="fi-FI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050DE-0465-4ABD-810D-4A8D0FC69A7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4434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fi-FI" baseline="0" dirty="0" smtClean="0"/>
              <a:t>Critical </a:t>
            </a:r>
            <a:r>
              <a:rPr lang="fi-FI" baseline="0" dirty="0" err="1" smtClean="0"/>
              <a:t>common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method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variance</a:t>
            </a:r>
            <a:endParaRPr lang="fi-FI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050DE-0465-4ABD-810D-4A8D0FC69A7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5242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lang="fi-FI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050DE-0465-4ABD-810D-4A8D0FC69A7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677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lang="fi-FI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050DE-0465-4ABD-810D-4A8D0FC69A7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9016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lang="fi-FI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050DE-0465-4ABD-810D-4A8D0FC69A7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1475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lang="fi-FI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050DE-0465-4ABD-810D-4A8D0FC69A7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4712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050DE-0465-4ABD-810D-4A8D0FC69A7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8291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here the key techniques in purple which we are going to practice in session 3.</a:t>
            </a:r>
          </a:p>
          <a:p>
            <a:pPr lvl="0"/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all relate to the way how instructions are provided.</a:t>
            </a:r>
            <a:endParaRPr lang="en-GB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endParaRPr lang="en-GB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B. Techniques: Definitions and examples 	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to promote autonomy: What are the 6 specific autonomy-supportive teaching techniques – and short examples from PE teaching practice of techniques examples	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Aims: 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…to describe each technique, give examples, explain how it works	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Supporting material: 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 point, videos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</a:t>
            </a:r>
            <a:r>
              <a:rPr lang="en-GB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WHAT’S THE “ETC.”?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Behavior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Change Techniques: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lphaLcPeriod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Demonstration of the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pPr marL="228600" indent="-228600">
              <a:buAutoNum type="alphaLcPeriod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Shaping knowledge.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F2668A-94ED-45F9-BF30-48077D2608F8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003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Highlight here also that this technique is excellent to use when we want to promote students’ leisure time physical activity.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teachers</a:t>
            </a:r>
            <a:r>
              <a:rPr lang="en-GB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think for examples on what kind of rationales can be used during teaching PE class that can highlight to the students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usefulness of what they learn and practice now, in class, to their leisure time physical activity.  </a:t>
            </a:r>
            <a:endParaRPr lang="en-GB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Char char="•"/>
            </a:pPr>
            <a:r>
              <a:rPr lang="en-US" sz="2800" b="0" i="0" strike="noStrike" cap="none" dirty="0" smtClean="0">
                <a:solidFill>
                  <a:srgbClr val="7030A0"/>
                </a:solidFill>
                <a:latin typeface="Aleo" panose="020F0802020204030203" pitchFamily="34" charset="0"/>
                <a:ea typeface="Calibri"/>
                <a:cs typeface="Calibri"/>
                <a:sym typeface="Calibri"/>
              </a:rPr>
              <a:t>Aim is to find out: </a:t>
            </a:r>
            <a:endParaRPr lang="en-US" dirty="0" smtClean="0">
              <a:latin typeface="Aleo" panose="020F0802020204030203" pitchFamily="34" charset="0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Char char="•"/>
            </a:pPr>
            <a:r>
              <a:rPr lang="en-US" sz="2800" b="0" i="1" strike="noStrike" cap="none" dirty="0" smtClean="0">
                <a:solidFill>
                  <a:srgbClr val="7030A0"/>
                </a:solidFill>
                <a:latin typeface="Aleo" panose="020F0802020204030203" pitchFamily="34" charset="0"/>
                <a:ea typeface="Calibri"/>
                <a:cs typeface="Calibri"/>
                <a:sym typeface="Calibri"/>
              </a:rPr>
              <a:t>“What would be the reasons for students’ to engage in this task/activity?”</a:t>
            </a:r>
            <a:endParaRPr lang="en-US" dirty="0" smtClean="0">
              <a:latin typeface="Aleo" panose="020F0802020204030203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Shape 31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1761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 err="1" smtClean="0"/>
              <a:t>We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have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same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trend</a:t>
            </a:r>
            <a:r>
              <a:rPr lang="fi-FI" baseline="0" dirty="0" smtClean="0"/>
              <a:t> in Finland </a:t>
            </a:r>
            <a:r>
              <a:rPr lang="fi-FI" baseline="0" dirty="0" err="1" smtClean="0"/>
              <a:t>with</a:t>
            </a:r>
            <a:r>
              <a:rPr lang="fi-FI" baseline="0" dirty="0" smtClean="0"/>
              <a:t> </a:t>
            </a:r>
            <a:r>
              <a:rPr lang="fi-FI" baseline="0" dirty="0" err="1" smtClean="0"/>
              <a:t>quite</a:t>
            </a:r>
            <a:r>
              <a:rPr lang="fi-FI" baseline="0" dirty="0" smtClean="0"/>
              <a:t> a </a:t>
            </a:r>
            <a:r>
              <a:rPr lang="fi-FI" baseline="0" dirty="0" err="1" smtClean="0"/>
              <a:t>drastic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drop</a:t>
            </a:r>
            <a:r>
              <a:rPr lang="fi-FI" baseline="0" dirty="0" smtClean="0"/>
              <a:t> in </a:t>
            </a:r>
            <a:r>
              <a:rPr lang="fi-FI" baseline="0" dirty="0" err="1" smtClean="0"/>
              <a:t>physicial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from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pre</a:t>
            </a:r>
            <a:r>
              <a:rPr lang="fi-FI" baseline="0" dirty="0" smtClean="0"/>
              <a:t>-teen </a:t>
            </a:r>
            <a:r>
              <a:rPr lang="fi-FI" baseline="0" dirty="0" err="1" smtClean="0"/>
              <a:t>years</a:t>
            </a:r>
            <a:r>
              <a:rPr lang="fi-FI" baseline="0" dirty="0" smtClean="0"/>
              <a:t> to teen </a:t>
            </a:r>
            <a:r>
              <a:rPr lang="fi-FI" baseline="0" dirty="0" err="1" smtClean="0"/>
              <a:t>years</a:t>
            </a:r>
            <a:endParaRPr lang="fi-FI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err="1" smtClean="0"/>
              <a:t>We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have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physical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education</a:t>
            </a:r>
            <a:r>
              <a:rPr lang="fi-FI" baseline="0" dirty="0" smtClean="0"/>
              <a:t> as </a:t>
            </a:r>
            <a:r>
              <a:rPr lang="fi-FI" baseline="0" dirty="0" err="1" smtClean="0"/>
              <a:t>compulsory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subject</a:t>
            </a:r>
            <a:r>
              <a:rPr lang="fi-FI" baseline="0" dirty="0" smtClean="0"/>
              <a:t> in </a:t>
            </a:r>
            <a:r>
              <a:rPr lang="fi-FI" baseline="0" dirty="0" err="1" smtClean="0"/>
              <a:t>school</a:t>
            </a:r>
            <a:r>
              <a:rPr lang="fi-FI" baseline="0" dirty="0" smtClean="0"/>
              <a:t> – </a:t>
            </a:r>
            <a:r>
              <a:rPr lang="fi-FI" baseline="0" dirty="0" err="1" smtClean="0"/>
              <a:t>can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do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something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there</a:t>
            </a:r>
            <a:r>
              <a:rPr lang="fi-FI" baseline="0" dirty="0" smtClean="0"/>
              <a:t>?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050DE-0465-4ABD-810D-4A8D0FC69A7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6848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some ideas and stimulus for group discussion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minutes) 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filling Form D.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1200" b="0" i="0" u="none" strike="noStrike" cap="none" dirty="0" smtClean="0">
                <a:solidFill>
                  <a:srgbClr val="3F3F3F"/>
                </a:solidFill>
                <a:latin typeface="Aleo" panose="020F0802020204030203" pitchFamily="34" charset="0"/>
                <a:ea typeface="Arial"/>
                <a:cs typeface="Arial"/>
                <a:sym typeface="Arial"/>
              </a:rPr>
              <a:t>Make sure that rationales are not undermining instead of supporting students’ perceived autonomy.</a:t>
            </a:r>
            <a:r>
              <a:rPr lang="en-US" sz="1200" b="0" i="0" u="none" strike="noStrike" cap="none" baseline="0" dirty="0" smtClean="0">
                <a:solidFill>
                  <a:srgbClr val="3F3F3F"/>
                </a:solidFill>
                <a:latin typeface="Aleo" panose="020F0802020204030203" pitchFamily="34" charset="0"/>
                <a:ea typeface="Arial"/>
                <a:cs typeface="Arial"/>
                <a:sym typeface="Arial"/>
              </a:rPr>
              <a:t> </a:t>
            </a:r>
            <a:endParaRPr lang="en-US" dirty="0" smtClean="0">
              <a:latin typeface="Aleo" panose="020F0802020204030203" pitchFamily="34" charset="0"/>
            </a:endParaRPr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lang="en-GB" sz="1200" b="0" i="0" u="none" strike="noStrike" cap="none" dirty="0" smtClean="0">
                <a:solidFill>
                  <a:srgbClr val="3F3F3F"/>
                </a:solidFill>
                <a:latin typeface="Aleo" panose="020F0802020204030203" pitchFamily="34" charset="0"/>
                <a:ea typeface="Arial"/>
                <a:cs typeface="Arial"/>
                <a:sym typeface="Arial"/>
              </a:rPr>
              <a:t>For example, </a:t>
            </a:r>
            <a:endParaRPr lang="en-US" sz="1200" b="0" i="0" u="none" strike="noStrike" cap="none" dirty="0" smtClean="0">
              <a:solidFill>
                <a:srgbClr val="3F3F3F"/>
              </a:solidFill>
              <a:latin typeface="Aleo" panose="020F0802020204030203" pitchFamily="34" charset="0"/>
              <a:ea typeface="Arial"/>
              <a:cs typeface="Arial"/>
              <a:sym typeface="Arial"/>
            </a:endParaRPr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1200" b="0" i="0" u="none" strike="noStrike" cap="none" dirty="0" smtClean="0">
                <a:solidFill>
                  <a:srgbClr val="3F3F3F"/>
                </a:solidFill>
                <a:latin typeface="Aleo" panose="020F0802020204030203" pitchFamily="34" charset="0"/>
                <a:ea typeface="Arial"/>
                <a:cs typeface="Arial"/>
                <a:sym typeface="Arial"/>
              </a:rPr>
              <a:t>…because is good for you…..</a:t>
            </a:r>
            <a:endParaRPr lang="en-US" dirty="0" smtClean="0">
              <a:latin typeface="Aleo" panose="020F0802020204030203" pitchFamily="34" charset="0"/>
            </a:endParaRPr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1200" b="0" i="0" u="none" strike="noStrike" cap="none" dirty="0" smtClean="0">
                <a:solidFill>
                  <a:srgbClr val="3F3F3F"/>
                </a:solidFill>
                <a:latin typeface="Aleo" panose="020F0802020204030203" pitchFamily="34" charset="0"/>
                <a:ea typeface="Arial"/>
                <a:cs typeface="Arial"/>
                <a:sym typeface="Arial"/>
              </a:rPr>
              <a:t>…because I say so…</a:t>
            </a:r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1200" b="0" i="0" u="none" strike="noStrike" cap="none" dirty="0" smtClean="0">
                <a:solidFill>
                  <a:srgbClr val="3F3F3F"/>
                </a:solidFill>
                <a:latin typeface="Aleo" panose="020F0802020204030203" pitchFamily="34" charset="0"/>
                <a:ea typeface="Arial"/>
                <a:cs typeface="Arial"/>
                <a:sym typeface="Arial"/>
              </a:rPr>
              <a:t>…because that is the right thing to do… </a:t>
            </a:r>
            <a:endParaRPr lang="en-US" dirty="0" smtClean="0">
              <a:latin typeface="Aleo" panose="020F0802020204030203" pitchFamily="34" charset="0"/>
            </a:endParaRPr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lang="en-US" sz="1200" b="0" i="0" u="none" strike="noStrike" cap="none" dirty="0" smtClean="0">
              <a:solidFill>
                <a:srgbClr val="3F3F3F"/>
              </a:solidFill>
              <a:latin typeface="Aleo" panose="020F0802020204030203" pitchFamily="34" charset="0"/>
              <a:ea typeface="Arial"/>
              <a:cs typeface="Arial"/>
              <a:sym typeface="Arial"/>
            </a:endParaRPr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1200" b="0" i="0" u="none" strike="noStrike" cap="none" dirty="0" smtClean="0">
                <a:solidFill>
                  <a:srgbClr val="3F3F3F"/>
                </a:solidFill>
                <a:latin typeface="Aleo" panose="020F0802020204030203" pitchFamily="34" charset="0"/>
                <a:ea typeface="Arial"/>
                <a:cs typeface="Arial"/>
                <a:sym typeface="Arial"/>
              </a:rPr>
              <a:t>They are rationales , but not at</a:t>
            </a:r>
            <a:r>
              <a:rPr lang="en-US" sz="1200" b="0" i="0" u="none" strike="noStrike" cap="none" baseline="0" dirty="0" smtClean="0">
                <a:solidFill>
                  <a:srgbClr val="3F3F3F"/>
                </a:solidFill>
                <a:latin typeface="Aleo" panose="020F0802020204030203" pitchFamily="34" charset="0"/>
                <a:ea typeface="Arial"/>
                <a:cs typeface="Arial"/>
                <a:sym typeface="Arial"/>
              </a:rPr>
              <a:t> all autonomy supportive</a:t>
            </a:r>
            <a:r>
              <a:rPr lang="en-150" sz="1200" b="0" i="0" u="none" strike="noStrike" cap="none" baseline="0" dirty="0" smtClean="0">
                <a:solidFill>
                  <a:srgbClr val="3F3F3F"/>
                </a:solidFill>
                <a:latin typeface="Aleo" panose="020F0802020204030203" pitchFamily="34" charset="0"/>
                <a:ea typeface="Arial"/>
                <a:cs typeface="Arial"/>
                <a:sym typeface="Arial"/>
              </a:rPr>
              <a:t>…</a:t>
            </a:r>
            <a:r>
              <a:rPr lang="en-GB" sz="1200" b="0" i="0" u="none" strike="noStrike" cap="none" baseline="0" dirty="0" smtClean="0">
                <a:solidFill>
                  <a:srgbClr val="3F3F3F"/>
                </a:solidFill>
                <a:latin typeface="Aleo" panose="020F0802020204030203" pitchFamily="34" charset="0"/>
                <a:ea typeface="Arial"/>
                <a:cs typeface="Arial"/>
                <a:sym typeface="Arial"/>
              </a:rPr>
              <a:t> </a:t>
            </a:r>
            <a:endParaRPr lang="en-US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85343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d2c4e8f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1233488"/>
            <a:ext cx="5918200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g3d2c4e8f03_0_0:notes"/>
          <p:cNvSpPr txBox="1">
            <a:spLocks noGrp="1"/>
          </p:cNvSpPr>
          <p:nvPr>
            <p:ph type="body" idx="1"/>
          </p:nvPr>
        </p:nvSpPr>
        <p:spPr>
          <a:xfrm>
            <a:off x="673894" y="4749691"/>
            <a:ext cx="5391150" cy="3886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-FI" b="1" baseline="0" dirty="0" err="1" smtClean="0"/>
              <a:t>The</a:t>
            </a:r>
            <a:r>
              <a:rPr lang="fi-FI" b="1" baseline="0" dirty="0" smtClean="0"/>
              <a:t> </a:t>
            </a:r>
            <a:r>
              <a:rPr lang="fi-FI" b="1" baseline="0" dirty="0" err="1" smtClean="0"/>
              <a:t>key</a:t>
            </a:r>
            <a:r>
              <a:rPr lang="fi-FI" b="1" baseline="0" dirty="0" smtClean="0"/>
              <a:t> </a:t>
            </a:r>
            <a:r>
              <a:rPr lang="fi-FI" b="1" baseline="0" dirty="0" err="1" smtClean="0"/>
              <a:t>techniques</a:t>
            </a:r>
            <a:r>
              <a:rPr lang="fi-FI" b="1" baseline="0" dirty="0" smtClean="0"/>
              <a:t> </a:t>
            </a:r>
            <a:r>
              <a:rPr lang="fi-FI" b="1" baseline="0" dirty="0" err="1" smtClean="0"/>
              <a:t>are</a:t>
            </a:r>
            <a:r>
              <a:rPr lang="fi-FI" b="1" baseline="0" dirty="0" smtClean="0"/>
              <a:t> </a:t>
            </a:r>
            <a:r>
              <a:rPr lang="fi-FI" b="1" baseline="0" dirty="0" err="1" smtClean="0"/>
              <a:t>lectured</a:t>
            </a:r>
            <a:r>
              <a:rPr lang="fi-FI" b="1" baseline="0" dirty="0" smtClean="0"/>
              <a:t> </a:t>
            </a:r>
            <a:r>
              <a:rPr lang="fi-FI" b="1" baseline="0" dirty="0" err="1" smtClean="0"/>
              <a:t>still</a:t>
            </a:r>
            <a:r>
              <a:rPr lang="fi-FI" b="1" baseline="0" dirty="0" smtClean="0"/>
              <a:t> </a:t>
            </a:r>
            <a:r>
              <a:rPr lang="fi-FI" b="1" baseline="0" dirty="0" err="1" smtClean="0"/>
              <a:t>after</a:t>
            </a:r>
            <a:r>
              <a:rPr lang="fi-FI" b="1" baseline="0" dirty="0" smtClean="0"/>
              <a:t> </a:t>
            </a:r>
            <a:r>
              <a:rPr lang="fi-FI" b="1" baseline="0" dirty="0" err="1" smtClean="0"/>
              <a:t>discussions</a:t>
            </a:r>
            <a:r>
              <a:rPr lang="fi-FI" b="1" baseline="0" dirty="0" smtClean="0"/>
              <a:t>, and </a:t>
            </a:r>
            <a:r>
              <a:rPr lang="fi-FI" b="1" baseline="0" dirty="0" err="1" smtClean="0"/>
              <a:t>possibility</a:t>
            </a:r>
            <a:r>
              <a:rPr lang="fi-FI" b="1" baseline="0" dirty="0" smtClean="0"/>
              <a:t> for </a:t>
            </a:r>
            <a:r>
              <a:rPr lang="fi-FI" b="1" baseline="0" dirty="0" err="1" smtClean="0"/>
              <a:t>further</a:t>
            </a:r>
            <a:r>
              <a:rPr lang="fi-FI" b="1" baseline="0" dirty="0" smtClean="0"/>
              <a:t> </a:t>
            </a:r>
            <a:r>
              <a:rPr lang="fi-FI" b="1" baseline="0" dirty="0" err="1" smtClean="0"/>
              <a:t>discussion</a:t>
            </a:r>
            <a:r>
              <a:rPr lang="fi-FI" b="1" baseline="0" dirty="0" smtClean="0"/>
              <a:t> is </a:t>
            </a:r>
            <a:r>
              <a:rPr lang="fi-FI" b="1" baseline="0" dirty="0" err="1" smtClean="0"/>
              <a:t>still</a:t>
            </a:r>
            <a:r>
              <a:rPr lang="fi-FI" b="1" baseline="0" dirty="0" smtClean="0"/>
              <a:t> </a:t>
            </a:r>
            <a:r>
              <a:rPr lang="fi-FI" b="1" baseline="0" dirty="0" err="1" smtClean="0"/>
              <a:t>kept</a:t>
            </a:r>
            <a:r>
              <a:rPr lang="fi-FI" b="1" baseline="0" dirty="0" smtClean="0"/>
              <a:t> open.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fi-FI" b="1" baseline="0" dirty="0" smtClean="0"/>
          </a:p>
        </p:txBody>
      </p:sp>
      <p:sp>
        <p:nvSpPr>
          <p:cNvPr id="139" name="Google Shape;139;g3d2c4e8f03_0_0:notes"/>
          <p:cNvSpPr txBox="1">
            <a:spLocks noGrp="1"/>
          </p:cNvSpPr>
          <p:nvPr>
            <p:ph type="sldNum" idx="12"/>
          </p:nvPr>
        </p:nvSpPr>
        <p:spPr>
          <a:xfrm>
            <a:off x="3817172" y="9374301"/>
            <a:ext cx="2920206" cy="495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83389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d2c4e8f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1233488"/>
            <a:ext cx="5918200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g3d2c4e8f03_0_0:notes"/>
          <p:cNvSpPr txBox="1">
            <a:spLocks noGrp="1"/>
          </p:cNvSpPr>
          <p:nvPr>
            <p:ph type="body" idx="1"/>
          </p:nvPr>
        </p:nvSpPr>
        <p:spPr>
          <a:xfrm>
            <a:off x="673894" y="4749691"/>
            <a:ext cx="5391150" cy="3886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 smtClean="0"/>
              <a:t>LEARNING CAFE</a:t>
            </a:r>
            <a:r>
              <a:rPr lang="fi-FI" baseline="0" dirty="0" smtClean="0"/>
              <a:t> METHOD: 3 </a:t>
            </a:r>
            <a:r>
              <a:rPr lang="fi-FI" baseline="0" dirty="0" err="1" smtClean="0"/>
              <a:t>control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points</a:t>
            </a:r>
            <a:r>
              <a:rPr lang="fi-FI" baseline="0" dirty="0" smtClean="0"/>
              <a:t> = 3 </a:t>
            </a:r>
            <a:r>
              <a:rPr lang="fi-FI" baseline="0" dirty="0" err="1" smtClean="0"/>
              <a:t>papers</a:t>
            </a:r>
            <a:r>
              <a:rPr lang="fi-FI" baseline="0" dirty="0" smtClean="0"/>
              <a:t> on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walls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around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room. In </a:t>
            </a:r>
            <a:r>
              <a:rPr lang="fi-FI" baseline="0" dirty="0" err="1" smtClean="0"/>
              <a:t>each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point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there</a:t>
            </a:r>
            <a:r>
              <a:rPr lang="fi-FI" baseline="0" dirty="0" smtClean="0"/>
              <a:t> is a </a:t>
            </a:r>
            <a:r>
              <a:rPr lang="fi-FI" baseline="0" dirty="0" err="1" smtClean="0"/>
              <a:t>question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relating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providing</a:t>
            </a:r>
            <a:r>
              <a:rPr lang="fi-FI" baseline="0" dirty="0" smtClean="0"/>
              <a:t> feedback, </a:t>
            </a:r>
            <a:r>
              <a:rPr lang="fi-FI" baseline="0" dirty="0" err="1" smtClean="0"/>
              <a:t>encouragement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praise</a:t>
            </a:r>
            <a:r>
              <a:rPr lang="fi-FI" baseline="0" dirty="0" smtClean="0"/>
              <a:t>. Group is </a:t>
            </a:r>
            <a:r>
              <a:rPr lang="fi-FI" baseline="0" dirty="0" err="1" smtClean="0"/>
              <a:t>divided</a:t>
            </a:r>
            <a:r>
              <a:rPr lang="fi-FI" baseline="0" dirty="0" smtClean="0"/>
              <a:t> on </a:t>
            </a:r>
            <a:r>
              <a:rPr lang="fi-FI" baseline="0" dirty="0" err="1" smtClean="0"/>
              <a:t>three</a:t>
            </a:r>
            <a:r>
              <a:rPr lang="fi-FI" baseline="0" dirty="0" smtClean="0"/>
              <a:t>. </a:t>
            </a:r>
            <a:r>
              <a:rPr lang="fi-FI" baseline="0" dirty="0" err="1" smtClean="0"/>
              <a:t>Approx</a:t>
            </a:r>
            <a:r>
              <a:rPr lang="fi-FI" baseline="0" dirty="0" smtClean="0"/>
              <a:t>. 5 </a:t>
            </a:r>
            <a:r>
              <a:rPr lang="fi-FI" baseline="0" dirty="0" err="1" smtClean="0"/>
              <a:t>minutes</a:t>
            </a:r>
            <a:r>
              <a:rPr lang="fi-FI" baseline="0" dirty="0" smtClean="0"/>
              <a:t> per </a:t>
            </a:r>
            <a:r>
              <a:rPr lang="fi-FI" baseline="0" dirty="0" err="1" smtClean="0"/>
              <a:t>point</a:t>
            </a:r>
            <a:r>
              <a:rPr lang="fi-FI" baseline="0" dirty="0" smtClean="0"/>
              <a:t>. Control </a:t>
            </a:r>
            <a:r>
              <a:rPr lang="fi-FI" baseline="0" dirty="0" err="1" smtClean="0"/>
              <a:t>point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questions</a:t>
            </a:r>
            <a:r>
              <a:rPr lang="fi-FI" baseline="0" dirty="0" smtClean="0"/>
              <a:t>:</a:t>
            </a:r>
          </a:p>
          <a:p>
            <a:pPr marL="228600" lvl="0" indent="-22860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fi-FI" baseline="0" dirty="0" smtClean="0"/>
              <a:t>In </a:t>
            </a:r>
            <a:r>
              <a:rPr lang="fi-FI" baseline="0" dirty="0" err="1" smtClean="0"/>
              <a:t>which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situations</a:t>
            </a:r>
            <a:r>
              <a:rPr lang="fi-FI" baseline="0" dirty="0" smtClean="0"/>
              <a:t> / </a:t>
            </a:r>
            <a:r>
              <a:rPr lang="fi-FI" baseline="0" dirty="0" err="1" smtClean="0"/>
              <a:t>about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which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things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you</a:t>
            </a:r>
            <a:r>
              <a:rPr lang="fi-FI" baseline="0" dirty="0" smtClean="0"/>
              <a:t> </a:t>
            </a:r>
            <a:r>
              <a:rPr lang="fi-FI" baseline="0" dirty="0" err="1" smtClean="0"/>
              <a:t>give</a:t>
            </a:r>
            <a:r>
              <a:rPr lang="fi-FI" baseline="0" dirty="0" smtClean="0"/>
              <a:t> feedback, </a:t>
            </a:r>
            <a:r>
              <a:rPr lang="fi-FI" baseline="0" dirty="0" err="1" smtClean="0"/>
              <a:t>encouragement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praise</a:t>
            </a:r>
            <a:r>
              <a:rPr lang="fi-FI" baseline="0" dirty="0" smtClean="0"/>
              <a:t>?</a:t>
            </a:r>
          </a:p>
          <a:p>
            <a:pPr marL="228600" lvl="0" indent="-22860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fi-FI" baseline="0" dirty="0" err="1" smtClean="0"/>
              <a:t>What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things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you</a:t>
            </a:r>
            <a:r>
              <a:rPr lang="fi-FI" baseline="0" dirty="0" smtClean="0"/>
              <a:t> </a:t>
            </a:r>
            <a:r>
              <a:rPr lang="fi-FI" baseline="0" dirty="0" err="1" smtClean="0"/>
              <a:t>find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important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when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providing</a:t>
            </a:r>
            <a:r>
              <a:rPr lang="fi-FI" baseline="0" dirty="0" smtClean="0"/>
              <a:t> feedback, </a:t>
            </a:r>
            <a:r>
              <a:rPr lang="fi-FI" baseline="0" dirty="0" err="1" smtClean="0"/>
              <a:t>encouragement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praise</a:t>
            </a:r>
            <a:r>
              <a:rPr lang="fi-FI" baseline="0" dirty="0" smtClean="0"/>
              <a:t>?</a:t>
            </a:r>
          </a:p>
          <a:p>
            <a:pPr marL="228600" lvl="0" indent="-22860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fi-FI" baseline="0" dirty="0" err="1" smtClean="0"/>
              <a:t>What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key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techniques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can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used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when</a:t>
            </a:r>
            <a:r>
              <a:rPr lang="fi-FI" baseline="0" dirty="0" smtClean="0"/>
              <a:t> feedback, </a:t>
            </a:r>
            <a:r>
              <a:rPr lang="fi-FI" baseline="0" dirty="0" err="1" smtClean="0"/>
              <a:t>encouragement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praise</a:t>
            </a:r>
            <a:r>
              <a:rPr lang="fi-FI" baseline="0" dirty="0" smtClean="0"/>
              <a:t> is </a:t>
            </a:r>
            <a:r>
              <a:rPr lang="fi-FI" baseline="0" dirty="0" err="1" smtClean="0"/>
              <a:t>provided</a:t>
            </a:r>
            <a:r>
              <a:rPr lang="fi-FI" baseline="0" dirty="0" smtClean="0"/>
              <a:t>? How?</a:t>
            </a:r>
          </a:p>
          <a:p>
            <a:pPr marL="228600" lvl="0" indent="-228600">
              <a:spcBef>
                <a:spcPts val="0"/>
              </a:spcBef>
              <a:spcAft>
                <a:spcPts val="0"/>
              </a:spcAft>
              <a:buAutoNum type="arabicParenR"/>
            </a:pPr>
            <a:endParaRPr lang="fi-FI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aseline="0" dirty="0" smtClean="0"/>
              <a:t>General </a:t>
            </a:r>
            <a:r>
              <a:rPr lang="fi-FI" baseline="0" dirty="0" err="1" smtClean="0"/>
              <a:t>discussion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can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kept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after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ideas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are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read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aloud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from</a:t>
            </a:r>
            <a:r>
              <a:rPr lang="fi-FI" baseline="0" dirty="0" smtClean="0"/>
              <a:t> a </a:t>
            </a:r>
            <a:r>
              <a:rPr lang="fi-FI" baseline="0" dirty="0" err="1" smtClean="0"/>
              <a:t>control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point</a:t>
            </a:r>
            <a:r>
              <a:rPr lang="fi-FI" baseline="0" dirty="0" smtClean="0"/>
              <a:t>. </a:t>
            </a:r>
            <a:r>
              <a:rPr lang="fi-FI" b="1" baseline="0" dirty="0" err="1" smtClean="0"/>
              <a:t>Especially</a:t>
            </a:r>
            <a:r>
              <a:rPr lang="fi-FI" b="1" baseline="0" dirty="0" smtClean="0"/>
              <a:t> </a:t>
            </a:r>
            <a:r>
              <a:rPr lang="fi-FI" b="1" baseline="0" dirty="0" err="1" smtClean="0"/>
              <a:t>here</a:t>
            </a:r>
            <a:r>
              <a:rPr lang="fi-FI" b="1" baseline="0" dirty="0" smtClean="0"/>
              <a:t> it is </a:t>
            </a:r>
            <a:r>
              <a:rPr lang="fi-FI" b="1" baseline="0" dirty="0" err="1" smtClean="0"/>
              <a:t>relevant</a:t>
            </a:r>
            <a:r>
              <a:rPr lang="fi-FI" b="1" baseline="0" dirty="0" smtClean="0"/>
              <a:t> to </a:t>
            </a:r>
            <a:r>
              <a:rPr lang="fi-FI" b="1" baseline="0" dirty="0" err="1" smtClean="0"/>
              <a:t>discuss</a:t>
            </a:r>
            <a:r>
              <a:rPr lang="fi-FI" b="1" baseline="0" dirty="0" smtClean="0"/>
              <a:t> </a:t>
            </a:r>
            <a:r>
              <a:rPr lang="fi-FI" b="1" baseline="0" dirty="0" err="1" smtClean="0"/>
              <a:t>about</a:t>
            </a:r>
            <a:r>
              <a:rPr lang="fi-FI" b="1" baseline="0" dirty="0" smtClean="0"/>
              <a:t> </a:t>
            </a:r>
            <a:r>
              <a:rPr lang="fi-FI" b="1" baseline="0" dirty="0" err="1" smtClean="0"/>
              <a:t>how</a:t>
            </a:r>
            <a:r>
              <a:rPr lang="fi-FI" b="1" baseline="0" dirty="0" smtClean="0"/>
              <a:t> </a:t>
            </a:r>
            <a:r>
              <a:rPr lang="fi-FI" b="1" baseline="0" dirty="0" err="1" smtClean="0"/>
              <a:t>the</a:t>
            </a:r>
            <a:r>
              <a:rPr lang="fi-FI" b="1" baseline="0" dirty="0" smtClean="0"/>
              <a:t> out-of-</a:t>
            </a:r>
            <a:r>
              <a:rPr lang="fi-FI" b="1" baseline="0" dirty="0" err="1" smtClean="0"/>
              <a:t>school</a:t>
            </a:r>
            <a:r>
              <a:rPr lang="fi-FI" b="1" baseline="0" dirty="0" smtClean="0"/>
              <a:t> </a:t>
            </a:r>
            <a:r>
              <a:rPr lang="fi-FI" b="1" baseline="0" dirty="0" err="1" smtClean="0"/>
              <a:t>context</a:t>
            </a:r>
            <a:r>
              <a:rPr lang="fi-FI" b="1" baseline="0" dirty="0" smtClean="0"/>
              <a:t> </a:t>
            </a:r>
            <a:r>
              <a:rPr lang="fi-FI" b="1" baseline="0" dirty="0" err="1" smtClean="0"/>
              <a:t>can</a:t>
            </a:r>
            <a:r>
              <a:rPr lang="fi-FI" b="1" baseline="0" dirty="0" smtClean="0"/>
              <a:t> </a:t>
            </a:r>
            <a:r>
              <a:rPr lang="fi-FI" b="1" baseline="0" dirty="0" err="1" smtClean="0"/>
              <a:t>be</a:t>
            </a:r>
            <a:r>
              <a:rPr lang="fi-FI" b="1" baseline="0" dirty="0" smtClean="0"/>
              <a:t> </a:t>
            </a:r>
            <a:r>
              <a:rPr lang="fi-FI" b="1" baseline="0" dirty="0" err="1" smtClean="0"/>
              <a:t>used</a:t>
            </a:r>
            <a:r>
              <a:rPr lang="fi-FI" b="1" baseline="0" dirty="0" smtClean="0"/>
              <a:t> </a:t>
            </a:r>
            <a:r>
              <a:rPr lang="fi-FI" b="1" baseline="0" dirty="0" err="1" smtClean="0"/>
              <a:t>when</a:t>
            </a:r>
            <a:r>
              <a:rPr lang="fi-FI" b="1" baseline="0" dirty="0" smtClean="0"/>
              <a:t> </a:t>
            </a:r>
            <a:r>
              <a:rPr lang="fi-FI" b="1" baseline="0" dirty="0" err="1" smtClean="0"/>
              <a:t>providing</a:t>
            </a:r>
            <a:r>
              <a:rPr lang="fi-FI" b="1" baseline="0" dirty="0" smtClean="0"/>
              <a:t> feedback, </a:t>
            </a:r>
            <a:r>
              <a:rPr lang="fi-FI" b="1" baseline="0" dirty="0" err="1" smtClean="0"/>
              <a:t>encouragement</a:t>
            </a:r>
            <a:r>
              <a:rPr lang="fi-FI" b="1" baseline="0" dirty="0" smtClean="0"/>
              <a:t> and </a:t>
            </a:r>
            <a:r>
              <a:rPr lang="fi-FI" b="1" baseline="0" dirty="0" err="1" smtClean="0"/>
              <a:t>praise</a:t>
            </a:r>
            <a:r>
              <a:rPr lang="fi-FI" b="1" baseline="0" dirty="0" smtClean="0"/>
              <a:t>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fi-FI" dirty="0"/>
          </a:p>
        </p:txBody>
      </p:sp>
      <p:sp>
        <p:nvSpPr>
          <p:cNvPr id="139" name="Google Shape;139;g3d2c4e8f03_0_0:notes"/>
          <p:cNvSpPr txBox="1">
            <a:spLocks noGrp="1"/>
          </p:cNvSpPr>
          <p:nvPr>
            <p:ph type="sldNum" idx="12"/>
          </p:nvPr>
        </p:nvSpPr>
        <p:spPr>
          <a:xfrm>
            <a:off x="3817172" y="9374301"/>
            <a:ext cx="2920206" cy="495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34805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2B0338-F0A0-4942-8A06-EB08A67B5DC6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6894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Tell them that most of us</a:t>
            </a:r>
            <a:r>
              <a:rPr lang="en-US" baseline="0" noProof="0" dirty="0" smtClean="0"/>
              <a:t> (PE teachers) we already use these autonomy supportive techniques </a:t>
            </a:r>
          </a:p>
          <a:p>
            <a:endParaRPr lang="en-US" noProof="0" dirty="0" smtClean="0"/>
          </a:p>
          <a:p>
            <a:r>
              <a:rPr lang="en-US" noProof="0" dirty="0" smtClean="0"/>
              <a:t>Ask them to answer the above question by providing examples on how they do it.</a:t>
            </a:r>
            <a:r>
              <a:rPr lang="en-US" baseline="0" noProof="0" dirty="0" smtClean="0"/>
              <a:t> 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B9363-5A36-44AA-8289-A5F9C5D0473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9885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Sekhon</a:t>
            </a:r>
            <a:r>
              <a:rPr lang="en-US" dirty="0" smtClean="0"/>
              <a:t>, M., Cartwright, M., &amp; Francis, J. J. (2017). Acceptability of healthcare interventions: An overview of reviews and development of a theoretical framework. BMC Health Services Research, 17(1), 88. https://doi.org/10.1186/s12913-017-2031-8</a:t>
            </a:r>
          </a:p>
          <a:p>
            <a:endParaRPr lang="en-US" dirty="0" smtClean="0"/>
          </a:p>
          <a:p>
            <a:r>
              <a:rPr lang="fi-FI" dirty="0" err="1" smtClean="0"/>
              <a:t>Bowen</a:t>
            </a:r>
            <a:r>
              <a:rPr lang="fi-FI" dirty="0" smtClean="0"/>
              <a:t>, D. J., </a:t>
            </a:r>
            <a:r>
              <a:rPr lang="fi-FI" dirty="0" err="1" smtClean="0"/>
              <a:t>Kreuter</a:t>
            </a:r>
            <a:r>
              <a:rPr lang="fi-FI" dirty="0" smtClean="0"/>
              <a:t>, M., </a:t>
            </a:r>
            <a:r>
              <a:rPr lang="fi-FI" dirty="0" err="1" smtClean="0"/>
              <a:t>Spring</a:t>
            </a:r>
            <a:r>
              <a:rPr lang="fi-FI" dirty="0" smtClean="0"/>
              <a:t>, B., </a:t>
            </a:r>
            <a:r>
              <a:rPr lang="fi-FI" dirty="0" err="1" smtClean="0"/>
              <a:t>Cofta-Woerpel</a:t>
            </a:r>
            <a:r>
              <a:rPr lang="fi-FI" dirty="0" smtClean="0"/>
              <a:t>, L., Linnan, L., </a:t>
            </a:r>
            <a:r>
              <a:rPr lang="fi-FI" dirty="0" err="1" smtClean="0"/>
              <a:t>Weiner</a:t>
            </a:r>
            <a:r>
              <a:rPr lang="fi-FI" dirty="0" smtClean="0"/>
              <a:t>, D.,…Fernandez, M. (2009). How </a:t>
            </a:r>
            <a:r>
              <a:rPr lang="fi-FI" dirty="0" err="1" smtClean="0"/>
              <a:t>we</a:t>
            </a:r>
            <a:r>
              <a:rPr lang="fi-FI" dirty="0" smtClean="0"/>
              <a:t> design </a:t>
            </a:r>
            <a:r>
              <a:rPr lang="fi-FI" dirty="0" err="1" smtClean="0"/>
              <a:t>feasibility</a:t>
            </a:r>
            <a:r>
              <a:rPr lang="fi-FI" dirty="0" smtClean="0"/>
              <a:t> </a:t>
            </a:r>
            <a:r>
              <a:rPr lang="fi-FI" dirty="0" err="1" smtClean="0"/>
              <a:t>studies</a:t>
            </a:r>
            <a:r>
              <a:rPr lang="fi-FI" dirty="0" smtClean="0"/>
              <a:t>. American Journal of </a:t>
            </a:r>
            <a:r>
              <a:rPr lang="fi-FI" dirty="0" err="1" smtClean="0"/>
              <a:t>Preventive</a:t>
            </a:r>
            <a:r>
              <a:rPr lang="fi-FI" dirty="0" smtClean="0"/>
              <a:t> </a:t>
            </a:r>
            <a:r>
              <a:rPr lang="fi-FI" dirty="0" err="1" smtClean="0"/>
              <a:t>Medicine</a:t>
            </a:r>
            <a:r>
              <a:rPr lang="fi-FI" dirty="0" smtClean="0"/>
              <a:t>, 36(5), 452-457. https://doi.org/10.1016/j.amepre. 2009.02.002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54BE4-60E2-4218-9873-F7E11DBE684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926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54BE4-60E2-4218-9873-F7E11DBE684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8106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54BE4-60E2-4218-9873-F7E11DBE684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947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54BE4-60E2-4218-9873-F7E11DBE684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0097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54BE4-60E2-4218-9873-F7E11DBE684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239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 smtClean="0"/>
              <a:t>TCM </a:t>
            </a:r>
            <a:r>
              <a:rPr lang="fi-FI" dirty="0" err="1" smtClean="0"/>
              <a:t>draws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Self-Determination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theory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Vallerand’s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theory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hierarchical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model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motivation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theory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planned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behaviour</a:t>
            </a:r>
            <a:r>
              <a:rPr lang="fi-FI" baseline="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dirty="0" err="1" smtClean="0"/>
              <a:t>Bacground</a:t>
            </a:r>
            <a:r>
              <a:rPr lang="fi-FI" baseline="0" dirty="0" smtClean="0"/>
              <a:t> for </a:t>
            </a:r>
            <a:r>
              <a:rPr lang="fi-FI" baseline="0" dirty="0" err="1" smtClean="0"/>
              <a:t>study</a:t>
            </a:r>
            <a:r>
              <a:rPr lang="fi-FI" baseline="0" dirty="0" smtClean="0"/>
              <a:t> is </a:t>
            </a:r>
            <a:r>
              <a:rPr lang="fi-FI" baseline="0" dirty="0" err="1" smtClean="0"/>
              <a:t>transcontextual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model</a:t>
            </a:r>
            <a:endParaRPr lang="fi-F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050DE-0465-4ABD-810D-4A8D0FC69A7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3317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54BE4-60E2-4218-9873-F7E11DBE684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8352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54BE4-60E2-4218-9873-F7E11DBE684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1626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54BE4-60E2-4218-9873-F7E11DBE684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4144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54BE4-60E2-4218-9873-F7E11DBE684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98207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54BE4-60E2-4218-9873-F7E11DBE684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69901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54BE4-60E2-4218-9873-F7E11DBE684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03005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54BE4-60E2-4218-9873-F7E11DBE684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61131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54BE4-60E2-4218-9873-F7E11DBE684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91854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54BE4-60E2-4218-9873-F7E11DBE684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800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 err="1" smtClean="0"/>
              <a:t>Common</a:t>
            </a:r>
            <a:r>
              <a:rPr lang="fi-FI" baseline="0" dirty="0" smtClean="0"/>
              <a:t> for </a:t>
            </a:r>
            <a:r>
              <a:rPr lang="fi-FI" baseline="0" dirty="0" err="1" smtClean="0"/>
              <a:t>autonomy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supportive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teaching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taking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student’s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perspective</a:t>
            </a:r>
            <a:r>
              <a:rPr lang="fi-FI" baseline="0" dirty="0" smtClean="0"/>
              <a:t> in </a:t>
            </a:r>
            <a:r>
              <a:rPr lang="fi-FI" baseline="0" dirty="0" err="1" smtClean="0"/>
              <a:t>instruction</a:t>
            </a:r>
            <a:endParaRPr lang="fi-FI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err="1" smtClean="0"/>
              <a:t>Displaying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patience</a:t>
            </a:r>
            <a:r>
              <a:rPr lang="fi-FI" baseline="0" dirty="0" smtClean="0"/>
              <a:t> &gt; for </a:t>
            </a:r>
            <a:r>
              <a:rPr lang="fi-FI" baseline="0" dirty="0" err="1" smtClean="0"/>
              <a:t>example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giving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appropriate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time</a:t>
            </a:r>
            <a:r>
              <a:rPr lang="fi-FI" baseline="0" dirty="0" smtClean="0"/>
              <a:t> for </a:t>
            </a:r>
            <a:r>
              <a:rPr lang="fi-FI" baseline="0" dirty="0" err="1" smtClean="0"/>
              <a:t>student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conducts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exercise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050DE-0465-4ABD-810D-4A8D0FC69A7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282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 smtClean="0"/>
              <a:t>I </a:t>
            </a:r>
            <a:r>
              <a:rPr lang="fi-FI" dirty="0" err="1" smtClean="0"/>
              <a:t>present</a:t>
            </a:r>
            <a:r>
              <a:rPr lang="fi-FI" dirty="0" smtClean="0"/>
              <a:t> </a:t>
            </a:r>
            <a:r>
              <a:rPr lang="fi-FI" dirty="0" err="1" smtClean="0"/>
              <a:t>each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construct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model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here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with</a:t>
            </a:r>
            <a:r>
              <a:rPr lang="fi-FI" baseline="0" dirty="0" smtClean="0"/>
              <a:t> an </a:t>
            </a:r>
            <a:r>
              <a:rPr lang="fi-FI" baseline="0" dirty="0" err="1" smtClean="0"/>
              <a:t>example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item</a:t>
            </a:r>
            <a:r>
              <a:rPr lang="fi-FI" baseline="0" dirty="0" smtClean="0"/>
              <a:t> </a:t>
            </a:r>
            <a:r>
              <a:rPr lang="fi-FI" baseline="0" dirty="0" err="1" smtClean="0"/>
              <a:t>how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that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construct</a:t>
            </a:r>
            <a:r>
              <a:rPr lang="fi-FI" baseline="0" dirty="0" smtClean="0"/>
              <a:t> is </a:t>
            </a:r>
            <a:r>
              <a:rPr lang="fi-FI" baseline="0" dirty="0" err="1" smtClean="0"/>
              <a:t>measured</a:t>
            </a:r>
            <a:r>
              <a:rPr lang="fi-FI" baseline="0" dirty="0" smtClean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Attitudes reflect an individual’s positive and negative evaluations of a target behaviour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Subjective norms reflect an individual’s beliefs that significant others want them to participate in the behaviour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Perceived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behavioral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control reflects individuals’ personal evaluations of their capacity to perform the behaviour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050DE-0465-4ABD-810D-4A8D0FC69A7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911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smtClean="0"/>
              <a:t>Here </a:t>
            </a:r>
            <a:r>
              <a:rPr lang="fi-FI" baseline="0" dirty="0" err="1" smtClean="0"/>
              <a:t>you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see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model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without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those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example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items</a:t>
            </a:r>
            <a:endParaRPr lang="fi-FI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050DE-0465-4ABD-810D-4A8D0FC69A7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326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 err="1" smtClean="0"/>
              <a:t>There</a:t>
            </a:r>
            <a:r>
              <a:rPr lang="fi-FI" baseline="0" dirty="0" smtClean="0"/>
              <a:t> is </a:t>
            </a:r>
            <a:r>
              <a:rPr lang="fi-FI" baseline="0" dirty="0" err="1" smtClean="0"/>
              <a:t>relatively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strong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empirical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support</a:t>
            </a:r>
            <a:r>
              <a:rPr lang="fi-FI" baseline="0" dirty="0" smtClean="0"/>
              <a:t> for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model</a:t>
            </a:r>
            <a:endParaRPr lang="fi-FI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biggest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contribution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our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research</a:t>
            </a:r>
            <a:r>
              <a:rPr lang="fi-FI" baseline="0" dirty="0" smtClean="0"/>
              <a:t> is to </a:t>
            </a:r>
            <a:r>
              <a:rPr lang="fi-FI" baseline="0" dirty="0" err="1" smtClean="0"/>
              <a:t>extend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model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predictions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over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mere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stability</a:t>
            </a:r>
            <a:endParaRPr lang="fi-FI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050DE-0465-4ABD-810D-4A8D0FC69A7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661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smtClean="0"/>
              <a:t>If </a:t>
            </a:r>
            <a:r>
              <a:rPr lang="fi-FI" baseline="0" dirty="0" err="1" smtClean="0"/>
              <a:t>change</a:t>
            </a:r>
            <a:r>
              <a:rPr lang="fi-FI" baseline="0" dirty="0" smtClean="0"/>
              <a:t> in </a:t>
            </a:r>
            <a:r>
              <a:rPr lang="fi-FI" baseline="0" dirty="0" err="1" smtClean="0"/>
              <a:t>perceived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autonomy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support</a:t>
            </a:r>
            <a:r>
              <a:rPr lang="fi-FI" baseline="0" dirty="0" smtClean="0"/>
              <a:t> in PE </a:t>
            </a:r>
            <a:r>
              <a:rPr lang="fi-FI" baseline="0" dirty="0" err="1" smtClean="0"/>
              <a:t>has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effect</a:t>
            </a:r>
            <a:r>
              <a:rPr lang="fi-FI" baseline="0" dirty="0" smtClean="0"/>
              <a:t> on </a:t>
            </a:r>
            <a:r>
              <a:rPr lang="fi-FI" baseline="0" dirty="0" err="1" smtClean="0"/>
              <a:t>change</a:t>
            </a:r>
            <a:r>
              <a:rPr lang="fi-FI" baseline="0" dirty="0" smtClean="0"/>
              <a:t> in </a:t>
            </a:r>
            <a:r>
              <a:rPr lang="fi-FI" baseline="0" dirty="0" err="1" smtClean="0"/>
              <a:t>motivation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leisure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time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physical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activity</a:t>
            </a:r>
            <a:endParaRPr lang="fi-FI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 err="1" smtClean="0"/>
              <a:t>We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were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interested</a:t>
            </a:r>
            <a:r>
              <a:rPr lang="fi-FI" baseline="0" dirty="0" smtClean="0"/>
              <a:t> in </a:t>
            </a:r>
            <a:r>
              <a:rPr lang="fi-FI" baseline="0" dirty="0" err="1" smtClean="0"/>
              <a:t>naturally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occurring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change</a:t>
            </a:r>
            <a:endParaRPr lang="fi-FI" baseline="0" dirty="0" smtClean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050DE-0465-4ABD-810D-4A8D0FC69A7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032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Lintunen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C966E-67D7-453C-B8B9-966967B6ABF4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E4B71237-2B54-4930-9713-8AC1A6B1D1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32367" y="101601"/>
            <a:ext cx="3335057" cy="36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5" tIns="45683" rIns="91365" bIns="4568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i-FI" altLang="fi-FI" sz="1800">
                <a:solidFill>
                  <a:srgbClr val="000099"/>
                </a:solidFill>
                <a:latin typeface="Helvetica" pitchFamily="34" charset="0"/>
              </a:rPr>
              <a:t>UNIVERSITY OF JYVÄSKYLÄ</a:t>
            </a:r>
          </a:p>
        </p:txBody>
      </p:sp>
    </p:spTree>
    <p:extLst>
      <p:ext uri="{BB962C8B-B14F-4D97-AF65-F5344CB8AC3E}">
        <p14:creationId xmlns:p14="http://schemas.microsoft.com/office/powerpoint/2010/main" val="1083461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Lintunen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C6D75-D80F-46CB-A1CD-F747E3F7B3C2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295905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Lintunen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32C9D1-0C7A-4210-B5CC-4320E77E0A61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263803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2EF3-F663-3549-8168-D0674D9759D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29B5-C004-764F-BA17-FFE21A5B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15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2EF3-F663-3549-8168-D0674D9759D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29B5-C004-764F-BA17-FFE21A5B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34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2EF3-F663-3549-8168-D0674D9759D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29B5-C004-764F-BA17-FFE21A5B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9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2EF3-F663-3549-8168-D0674D9759D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29B5-C004-764F-BA17-FFE21A5B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31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2EF3-F663-3549-8168-D0674D9759D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29B5-C004-764F-BA17-FFE21A5B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54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2EF3-F663-3549-8168-D0674D9759D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29B5-C004-764F-BA17-FFE21A5B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64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2EF3-F663-3549-8168-D0674D9759D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29B5-C004-764F-BA17-FFE21A5B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96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2EF3-F663-3549-8168-D0674D9759D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29B5-C004-764F-BA17-FFE21A5B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33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Lintunen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AAD4B5-212B-452F-B16C-EC8C8C89F54A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8790707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2EF3-F663-3549-8168-D0674D9759D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29B5-C004-764F-BA17-FFE21A5B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409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2EF3-F663-3549-8168-D0674D9759D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29B5-C004-764F-BA17-FFE21A5B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28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2EF3-F663-3549-8168-D0674D9759D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29B5-C004-764F-BA17-FFE21A5B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59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6350"/>
            <a:ext cx="12187767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800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800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800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800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800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800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800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800"/>
              </a:p>
            </p:txBody>
          </p:sp>
        </p:grpSp>
      </p:grpSp>
      <p:sp>
        <p:nvSpPr>
          <p:cNvPr id="13825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422400" y="1997076"/>
            <a:ext cx="94488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825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22400" y="3886200"/>
            <a:ext cx="853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44704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264FF-F409-423D-A88D-606B13B7CC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2485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65AC4-FCE1-45DD-BC79-961E68B7F0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1357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B01D6-D0D6-42DE-822D-730FD4001E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2824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9E9A5-0662-4A6A-A10B-353FD8A634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3244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0F818-0F4B-4A1B-99B7-30A4AF20F0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391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6EE66-DB3F-4EFB-A8AA-DA7EC32C3D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4908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A37AC-BF09-4E80-84F5-C12EA1EA6A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649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Lintunen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5D58C-98A8-4897-AAC3-5751DE5E5034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985237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6ED11-7F63-4B0F-AFC9-0338E38BE7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6916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E6551-33C6-477A-89D0-91BE873B48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2271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EE2EC-0659-4A08-83AC-82329C4D33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1141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66200" y="304800"/>
            <a:ext cx="25146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2400" y="304800"/>
            <a:ext cx="73406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B0DE4-BE47-403D-80D2-DFF5915B7D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7876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828800"/>
            <a:ext cx="10363200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66460-3D50-494F-8A4F-296239AB12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3300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2EF3-F663-3549-8168-D0674D9759D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29B5-C004-764F-BA17-FFE21A5B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645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2EF3-F663-3549-8168-D0674D9759D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29B5-C004-764F-BA17-FFE21A5B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926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2EF3-F663-3549-8168-D0674D9759D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29B5-C004-764F-BA17-FFE21A5B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531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2EF3-F663-3549-8168-D0674D9759D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29B5-C004-764F-BA17-FFE21A5B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126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2EF3-F663-3549-8168-D0674D9759D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29B5-C004-764F-BA17-FFE21A5B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38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Lintunen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88D25E-355A-4578-B8C8-4CBF44F7B574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7990085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2EF3-F663-3549-8168-D0674D9759D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29B5-C004-764F-BA17-FFE21A5B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228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2EF3-F663-3549-8168-D0674D9759D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29B5-C004-764F-BA17-FFE21A5B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77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2EF3-F663-3549-8168-D0674D9759D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29B5-C004-764F-BA17-FFE21A5B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93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2EF3-F663-3549-8168-D0674D9759D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29B5-C004-764F-BA17-FFE21A5B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181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2EF3-F663-3549-8168-D0674D9759D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29B5-C004-764F-BA17-FFE21A5B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885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2EF3-F663-3549-8168-D0674D9759D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29B5-C004-764F-BA17-FFE21A5B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409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2EF3-F663-3549-8168-D0674D9759D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29B5-C004-764F-BA17-FFE21A5B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921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2EF3-F663-3549-8168-D0674D9759D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29B5-C004-764F-BA17-FFE21A5B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163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2EF3-F663-3549-8168-D0674D9759D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29B5-C004-764F-BA17-FFE21A5B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087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2EF3-F663-3549-8168-D0674D9759D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29B5-C004-764F-BA17-FFE21A5B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70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Lintunen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57A2C-3A4C-420D-9E93-2165CC6628BB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1595417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2EF3-F663-3549-8168-D0674D9759D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29B5-C004-764F-BA17-FFE21A5B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912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2EF3-F663-3549-8168-D0674D9759D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29B5-C004-764F-BA17-FFE21A5B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385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2EF3-F663-3549-8168-D0674D9759D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29B5-C004-764F-BA17-FFE21A5B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641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2EF3-F663-3549-8168-D0674D9759D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29B5-C004-764F-BA17-FFE21A5B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277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2EF3-F663-3549-8168-D0674D9759D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29B5-C004-764F-BA17-FFE21A5B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310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2EF3-F663-3549-8168-D0674D9759D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29B5-C004-764F-BA17-FFE21A5B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516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2EF3-F663-3549-8168-D0674D9759D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29B5-C004-764F-BA17-FFE21A5B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210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smtClean="0"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8765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smtClean="0"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8592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smtClean="0"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407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Lintunen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4CBE31-9CE6-45B6-ABA5-050A38682428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0934437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smtClean="0"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841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smtClean="0"/>
              <a:t>10/18/2019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1979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smtClean="0"/>
              <a:t>10/18/2019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0897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smtClean="0"/>
              <a:t>10/18/2019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5990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smtClean="0"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0517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smtClean="0"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4060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smtClean="0"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5756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smtClean="0"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4719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smtClean="0"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14954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smtClean="0"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719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Lintunen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E4F4F9-10FD-4EF1-AD79-81116F827337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9927131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smtClean="0"/>
              <a:t>10/18/2019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3323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smtClean="0"/>
              <a:t>10/18/2019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3159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smtClean="0"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6761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smtClean="0"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44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Lintunen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A8D5F-30AC-4E98-B8D6-3F162CA4CF4A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71976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Lintunen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5D79B-7922-4CAB-8B20-B477523A9E4C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475221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microsoft.com/office/2007/relationships/hdphoto" Target="../media/hdphoto1.wdp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/>
              <a:t>Lintunen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B188C05-5030-49C0-B706-441176625A97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959E0816-99B3-4142-BFC8-57C6FD8DDFB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32367" y="101601"/>
            <a:ext cx="3335057" cy="36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5" tIns="45683" rIns="91365" bIns="4568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i-FI" altLang="fi-FI" sz="1800">
                <a:solidFill>
                  <a:srgbClr val="000099"/>
                </a:solidFill>
                <a:latin typeface="Helvetica" pitchFamily="34" charset="0"/>
              </a:rPr>
              <a:t>UNIVERSITY OF JYVÄSKYLÄ</a:t>
            </a:r>
          </a:p>
        </p:txBody>
      </p:sp>
    </p:spTree>
    <p:extLst>
      <p:ext uri="{BB962C8B-B14F-4D97-AF65-F5344CB8AC3E}">
        <p14:creationId xmlns:p14="http://schemas.microsoft.com/office/powerpoint/2010/main" val="34396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D2EF3-F663-3549-8168-D0674D9759D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F29B5-C004-764F-BA17-FFE21A5B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49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" y="6350"/>
            <a:ext cx="12187767" cy="6851650"/>
            <a:chOff x="0" y="4"/>
            <a:chExt cx="5758" cy="4316"/>
          </a:xfrm>
        </p:grpSpPr>
        <p:sp>
          <p:nvSpPr>
            <p:cNvPr id="137219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/>
            </a:p>
          </p:txBody>
        </p:sp>
        <p:sp>
          <p:nvSpPr>
            <p:cNvPr id="137220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/>
            </a:p>
          </p:txBody>
        </p:sp>
        <p:grpSp>
          <p:nvGrpSpPr>
            <p:cNvPr id="2058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37222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800"/>
              </a:p>
            </p:txBody>
          </p:sp>
          <p:sp>
            <p:nvSpPr>
              <p:cNvPr id="137223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800"/>
              </a:p>
            </p:txBody>
          </p:sp>
          <p:sp>
            <p:nvSpPr>
              <p:cNvPr id="137224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800"/>
              </a:p>
            </p:txBody>
          </p:sp>
          <p:sp>
            <p:nvSpPr>
              <p:cNvPr id="137225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800"/>
              </a:p>
            </p:txBody>
          </p:sp>
          <p:sp>
            <p:nvSpPr>
              <p:cNvPr id="137226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800"/>
              </a:p>
            </p:txBody>
          </p:sp>
          <p:sp>
            <p:nvSpPr>
              <p:cNvPr id="13722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800"/>
              </a:p>
            </p:txBody>
          </p:sp>
          <p:sp>
            <p:nvSpPr>
              <p:cNvPr id="137228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800"/>
              </a:p>
            </p:txBody>
          </p:sp>
          <p:sp>
            <p:nvSpPr>
              <p:cNvPr id="137229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800"/>
              </a:p>
            </p:txBody>
          </p:sp>
          <p:sp>
            <p:nvSpPr>
              <p:cNvPr id="13723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800"/>
              </a:p>
            </p:txBody>
          </p:sp>
        </p:grpSp>
      </p:grpSp>
      <p:sp>
        <p:nvSpPr>
          <p:cNvPr id="13723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304801"/>
            <a:ext cx="10058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3723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1981200"/>
            <a:ext cx="10058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723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723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723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37464DC-40F0-427A-A6A2-6C1E76FD6E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0938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405"/>
                    </a14:imgEffect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D2EF3-F663-3549-8168-D0674D9759D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F29B5-C004-764F-BA17-FFE21A5B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5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405"/>
                    </a14:imgEffect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D2EF3-F663-3549-8168-D0674D9759D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F29B5-C004-764F-BA17-FFE21A5B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0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smtClean="0"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3926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hyperlink" Target="https://www.fidiproimpact.com/" TargetMode="External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9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image" Target="../media/image9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image" Target="../media/image9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image" Target="../media/image9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image" Target="../media/image9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image" Target="../media/image9.png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image" Target="../media/image9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openxmlformats.org/officeDocument/2006/relationships/image" Target="../media/image9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9.xml"/><Relationship Id="rId5" Type="http://schemas.openxmlformats.org/officeDocument/2006/relationships/image" Target="../media/image9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0.xml"/><Relationship Id="rId5" Type="http://schemas.openxmlformats.org/officeDocument/2006/relationships/image" Target="../media/image9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1.xml"/><Relationship Id="rId5" Type="http://schemas.openxmlformats.org/officeDocument/2006/relationships/image" Target="../media/image9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2.xml"/><Relationship Id="rId5" Type="http://schemas.openxmlformats.org/officeDocument/2006/relationships/image" Target="../media/image9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10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6.png"/><Relationship Id="rId4" Type="http://schemas.openxmlformats.org/officeDocument/2006/relationships/image" Target="../media/image37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.png"/><Relationship Id="rId7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4.png"/><Relationship Id="rId9" Type="http://schemas.openxmlformats.org/officeDocument/2006/relationships/image" Target="../media/image36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42.jpg"/><Relationship Id="rId4" Type="http://schemas.openxmlformats.org/officeDocument/2006/relationships/image" Target="../media/image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47.jp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www.google.fi/url?sa=i&amp;rct=j&amp;q=&amp;esrc=s&amp;source=images&amp;cd=&amp;cad=rja&amp;uact=8&amp;ved=2ahUKEwjUy6HKs-vfAhXJBSwKHVZTD3wQjRx6BAgBEAU&amp;url=http://www.htk.tlu.ee/digitiiger/valminud_tood/inimeseopetus/taju_liigid.ppt/download&amp;psig=AOvVaw2MIiC-DbW0Yj_BzqpVy5Bs&amp;ust=1547491030879376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iff"/><Relationship Id="rId1" Type="http://schemas.openxmlformats.org/officeDocument/2006/relationships/slideLayout" Target="../slideLayouts/slideLayout15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arto.i.laukkanen@jyu.fi" TargetMode="External"/><Relationship Id="rId5" Type="http://schemas.microsoft.com/office/2007/relationships/hdphoto" Target="../media/hdphoto4.wdp"/><Relationship Id="rId4" Type="http://schemas.openxmlformats.org/officeDocument/2006/relationships/image" Target="../media/image50.png"/></Relationships>
</file>

<file path=ppt/slides/_rels/slide98.xml.rels><?xml version="1.0" encoding="UTF-8" standalone="yes"?>
<Relationships xmlns="http://schemas.openxmlformats.org/package/2006/relationships"><Relationship Id="rId7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idiproimpact.com/" TargetMode="Externa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0642" y="-508251"/>
            <a:ext cx="1147710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Physical Education Teacher Autonomy Support Training to Promote Leisure-time Physical Activity in Students (PETALS) Intervention</a:t>
            </a:r>
            <a:endParaRPr kumimoji="0" lang="fi-FI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Chairs: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Martin S. Hagger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(University of California, Merced,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USA,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University of Jyväskylä, Finland),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Taru Lintunen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(University of Jyväskylä, Finland)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Discussant: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Glyn C. Roberts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(Norwegian School of Sport Sciences)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https://www.fidiproimpact.com/</a:t>
            </a:r>
            <a:endParaRPr kumimoji="0" lang="fi-FI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ctr" defTabSz="685800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FEPSAC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15-20 </a:t>
            </a:r>
            <a:r>
              <a:rPr lang="en-US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July,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2019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lang="fi-FI" sz="200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Münster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26" name="Picture 2" descr="startup accelerat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822" y="5972516"/>
            <a:ext cx="906983" cy="81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9210" y="6013013"/>
            <a:ext cx="1514711" cy="6638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8310" y="6098978"/>
            <a:ext cx="2205216" cy="4918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745" y="4463715"/>
            <a:ext cx="2087067" cy="8889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587" y="4833258"/>
            <a:ext cx="1333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BUSINESS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FINLAND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/>
          <a:srcRect l="440" r="57770"/>
          <a:stretch/>
        </p:blipFill>
        <p:spPr>
          <a:xfrm>
            <a:off x="281425" y="4307304"/>
            <a:ext cx="847854" cy="12017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229103-E0CF-48E5-BD62-3B6B4368E84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0" y="5766747"/>
            <a:ext cx="1860291" cy="10225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49F095-3051-4C9D-8D8F-7402C5B8A80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577" y="5869620"/>
            <a:ext cx="2061076" cy="95058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1D232D5-6BE2-4EAD-8A3F-DD3474B81A6D}"/>
              </a:ext>
            </a:extLst>
          </p:cNvPr>
          <p:cNvGrpSpPr/>
          <p:nvPr/>
        </p:nvGrpSpPr>
        <p:grpSpPr>
          <a:xfrm>
            <a:off x="211135" y="6002533"/>
            <a:ext cx="2664296" cy="780768"/>
            <a:chOff x="6592093" y="5766165"/>
            <a:chExt cx="2664296" cy="78076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3C07C01-033C-4B53-85D2-04A9E616A3B7}"/>
                </a:ext>
              </a:extLst>
            </p:cNvPr>
            <p:cNvSpPr/>
            <p:nvPr/>
          </p:nvSpPr>
          <p:spPr>
            <a:xfrm>
              <a:off x="6662383" y="5766165"/>
              <a:ext cx="2304256" cy="758822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A543831-312F-40AE-9013-80908CBCF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2093" y="5776645"/>
              <a:ext cx="2664296" cy="7702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41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Line 2"/>
          <p:cNvSpPr>
            <a:spLocks noChangeShapeType="1"/>
          </p:cNvSpPr>
          <p:nvPr/>
        </p:nvSpPr>
        <p:spPr bwMode="auto">
          <a:xfrm flipH="1">
            <a:off x="6400800" y="2286000"/>
            <a:ext cx="457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lg" len="lg"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title"/>
          </p:nvPr>
        </p:nvSpPr>
        <p:spPr>
          <a:xfrm>
            <a:off x="2855640" y="332656"/>
            <a:ext cx="7391400" cy="1143000"/>
          </a:xfrm>
        </p:spPr>
        <p:txBody>
          <a:bodyPr/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Important effects</a:t>
            </a:r>
          </a:p>
        </p:txBody>
      </p:sp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6858000" y="4267200"/>
            <a:ext cx="9525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168965" name="Rectangle 5"/>
          <p:cNvSpPr>
            <a:spLocks noChangeArrowheads="1"/>
          </p:cNvSpPr>
          <p:nvPr/>
        </p:nvSpPr>
        <p:spPr bwMode="auto">
          <a:xfrm>
            <a:off x="9448800" y="2971800"/>
            <a:ext cx="1104900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</a:p>
        </p:txBody>
      </p:sp>
      <p:sp>
        <p:nvSpPr>
          <p:cNvPr id="168966" name="Line 6"/>
          <p:cNvSpPr>
            <a:spLocks noChangeShapeType="1"/>
          </p:cNvSpPr>
          <p:nvPr/>
        </p:nvSpPr>
        <p:spPr bwMode="auto">
          <a:xfrm flipH="1">
            <a:off x="8915400" y="32766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lg" len="lg"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968" name="Rectangle 8"/>
          <p:cNvSpPr>
            <a:spLocks noChangeArrowheads="1"/>
          </p:cNvSpPr>
          <p:nvPr/>
        </p:nvSpPr>
        <p:spPr bwMode="auto">
          <a:xfrm>
            <a:off x="1676400" y="2590800"/>
            <a:ext cx="12954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Perceived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</a:p>
        </p:txBody>
      </p:sp>
      <p:sp>
        <p:nvSpPr>
          <p:cNvPr id="168970" name="Rectangle 10"/>
          <p:cNvSpPr>
            <a:spLocks noChangeArrowheads="1"/>
          </p:cNvSpPr>
          <p:nvPr/>
        </p:nvSpPr>
        <p:spPr bwMode="auto">
          <a:xfrm>
            <a:off x="5257800" y="2667000"/>
            <a:ext cx="1342256" cy="9906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Autonomous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Motives</a:t>
            </a:r>
          </a:p>
        </p:txBody>
      </p:sp>
      <p:sp>
        <p:nvSpPr>
          <p:cNvPr id="168971" name="Line 11"/>
          <p:cNvSpPr>
            <a:spLocks noChangeShapeType="1"/>
          </p:cNvSpPr>
          <p:nvPr/>
        </p:nvSpPr>
        <p:spPr bwMode="auto">
          <a:xfrm flipH="1">
            <a:off x="4724400" y="32004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lg" len="lg"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972" name="Line 12"/>
          <p:cNvSpPr>
            <a:spLocks noChangeShapeType="1"/>
          </p:cNvSpPr>
          <p:nvPr/>
        </p:nvSpPr>
        <p:spPr bwMode="auto">
          <a:xfrm flipH="1">
            <a:off x="2971800" y="32004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lg" len="lg"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973" name="Line 13"/>
          <p:cNvSpPr>
            <a:spLocks noChangeShapeType="1"/>
          </p:cNvSpPr>
          <p:nvPr/>
        </p:nvSpPr>
        <p:spPr bwMode="auto">
          <a:xfrm>
            <a:off x="5181600" y="1295400"/>
            <a:ext cx="0" cy="4572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974" name="Line 14"/>
          <p:cNvSpPr>
            <a:spLocks noChangeShapeType="1"/>
          </p:cNvSpPr>
          <p:nvPr/>
        </p:nvSpPr>
        <p:spPr bwMode="auto">
          <a:xfrm>
            <a:off x="8915400" y="1143000"/>
            <a:ext cx="0" cy="4648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978" name="Line 18"/>
          <p:cNvSpPr>
            <a:spLocks noChangeShapeType="1"/>
          </p:cNvSpPr>
          <p:nvPr/>
        </p:nvSpPr>
        <p:spPr bwMode="auto">
          <a:xfrm flipH="1">
            <a:off x="9677400" y="36576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stealth" w="lg" len="lg"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979" name="Line 19"/>
          <p:cNvSpPr>
            <a:spLocks noChangeShapeType="1"/>
          </p:cNvSpPr>
          <p:nvPr/>
        </p:nvSpPr>
        <p:spPr bwMode="auto">
          <a:xfrm flipH="1">
            <a:off x="2362200" y="5257800"/>
            <a:ext cx="7315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980" name="Line 20"/>
          <p:cNvSpPr>
            <a:spLocks noChangeShapeType="1"/>
          </p:cNvSpPr>
          <p:nvPr/>
        </p:nvSpPr>
        <p:spPr bwMode="auto">
          <a:xfrm flipV="1">
            <a:off x="2362200" y="3733800"/>
            <a:ext cx="0" cy="1524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982" name="Rectangle 22"/>
          <p:cNvSpPr>
            <a:spLocks noChangeArrowheads="1"/>
          </p:cNvSpPr>
          <p:nvPr/>
        </p:nvSpPr>
        <p:spPr bwMode="auto">
          <a:xfrm>
            <a:off x="6858000" y="1600200"/>
            <a:ext cx="952500" cy="685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Attitude</a:t>
            </a:r>
          </a:p>
        </p:txBody>
      </p:sp>
      <p:sp>
        <p:nvSpPr>
          <p:cNvPr id="168983" name="Line 23"/>
          <p:cNvSpPr>
            <a:spLocks noChangeShapeType="1"/>
          </p:cNvSpPr>
          <p:nvPr/>
        </p:nvSpPr>
        <p:spPr bwMode="auto">
          <a:xfrm flipH="1" flipV="1">
            <a:off x="6477000" y="3657600"/>
            <a:ext cx="457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lg" len="lg"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984" name="Rectangle 24"/>
          <p:cNvSpPr>
            <a:spLocks noChangeArrowheads="1"/>
          </p:cNvSpPr>
          <p:nvPr/>
        </p:nvSpPr>
        <p:spPr bwMode="auto">
          <a:xfrm>
            <a:off x="7924800" y="2971800"/>
            <a:ext cx="10287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Intention</a:t>
            </a:r>
          </a:p>
        </p:txBody>
      </p:sp>
      <p:sp>
        <p:nvSpPr>
          <p:cNvPr id="168985" name="Line 25"/>
          <p:cNvSpPr>
            <a:spLocks noChangeShapeType="1"/>
          </p:cNvSpPr>
          <p:nvPr/>
        </p:nvSpPr>
        <p:spPr bwMode="auto">
          <a:xfrm flipH="1" flipV="1">
            <a:off x="7848600" y="2286000"/>
            <a:ext cx="457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lg" len="lg"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986" name="Line 26"/>
          <p:cNvSpPr>
            <a:spLocks noChangeShapeType="1"/>
          </p:cNvSpPr>
          <p:nvPr/>
        </p:nvSpPr>
        <p:spPr bwMode="auto">
          <a:xfrm flipH="1">
            <a:off x="7772400" y="3581400"/>
            <a:ext cx="457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lg" len="lg"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990" name="Text Box 30"/>
          <p:cNvSpPr txBox="1">
            <a:spLocks noChangeArrowheads="1"/>
          </p:cNvSpPr>
          <p:nvPr/>
        </p:nvSpPr>
        <p:spPr bwMode="auto">
          <a:xfrm>
            <a:off x="2057400" y="5410201"/>
            <a:ext cx="3168496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1: Physical Education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</a:p>
        </p:txBody>
      </p:sp>
      <p:sp>
        <p:nvSpPr>
          <p:cNvPr id="168991" name="Text Box 31"/>
          <p:cNvSpPr txBox="1">
            <a:spLocks noChangeArrowheads="1"/>
          </p:cNvSpPr>
          <p:nvPr/>
        </p:nvSpPr>
        <p:spPr bwMode="auto">
          <a:xfrm>
            <a:off x="5257800" y="5486400"/>
            <a:ext cx="340798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2: Leisure-Time Context</a:t>
            </a:r>
          </a:p>
        </p:txBody>
      </p:sp>
      <p:sp>
        <p:nvSpPr>
          <p:cNvPr id="168992" name="Text Box 32"/>
          <p:cNvSpPr txBox="1">
            <a:spLocks noChangeArrowheads="1"/>
          </p:cNvSpPr>
          <p:nvPr/>
        </p:nvSpPr>
        <p:spPr bwMode="auto">
          <a:xfrm>
            <a:off x="9220200" y="5334001"/>
            <a:ext cx="1313180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3: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</a:p>
        </p:txBody>
      </p:sp>
      <p:sp>
        <p:nvSpPr>
          <p:cNvPr id="168995" name="Rectangle 35"/>
          <p:cNvSpPr>
            <a:spLocks noChangeArrowheads="1"/>
          </p:cNvSpPr>
          <p:nvPr/>
        </p:nvSpPr>
        <p:spPr bwMode="auto">
          <a:xfrm>
            <a:off x="1703389" y="6153150"/>
            <a:ext cx="748823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Hagger, Chatzisarantis, Culverhouse, &amp; Biddle (2003) </a:t>
            </a:r>
            <a:r>
              <a:rPr lang="en-GB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 of Educational Psychology</a:t>
            </a:r>
            <a:endParaRPr lang="en-GB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969" name="Rectangle 9"/>
          <p:cNvSpPr>
            <a:spLocks noChangeArrowheads="1"/>
          </p:cNvSpPr>
          <p:nvPr/>
        </p:nvSpPr>
        <p:spPr bwMode="auto">
          <a:xfrm>
            <a:off x="3505200" y="2667000"/>
            <a:ext cx="1294656" cy="9906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Autonomous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Motives</a:t>
            </a:r>
          </a:p>
        </p:txBody>
      </p:sp>
    </p:spTree>
    <p:extLst>
      <p:ext uri="{BB962C8B-B14F-4D97-AF65-F5344CB8AC3E}">
        <p14:creationId xmlns:p14="http://schemas.microsoft.com/office/powerpoint/2010/main" val="1740475603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218" y="5779647"/>
            <a:ext cx="1731850" cy="737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fi-FI" dirty="0" smtClean="0">
                <a:solidFill>
                  <a:srgbClr val="7030A0"/>
                </a:solidFill>
                <a:latin typeface="+mn-lt"/>
              </a:rPr>
              <a:t>The </a:t>
            </a:r>
            <a:r>
              <a:rPr lang="fi-FI" dirty="0" err="1" smtClean="0">
                <a:solidFill>
                  <a:srgbClr val="7030A0"/>
                </a:solidFill>
                <a:latin typeface="+mn-lt"/>
              </a:rPr>
              <a:t>Aim</a:t>
            </a:r>
            <a:endParaRPr lang="fi-FI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3250"/>
            <a:ext cx="10515600" cy="4351338"/>
          </a:xfrm>
        </p:spPr>
        <p:txBody>
          <a:bodyPr/>
          <a:lstStyle/>
          <a:p>
            <a:r>
              <a:rPr lang="en-US" dirty="0"/>
              <a:t>To describe PE teachers’ experiences of acceptability of the PETALS training, </a:t>
            </a:r>
          </a:p>
          <a:p>
            <a:r>
              <a:rPr lang="en-US" dirty="0"/>
              <a:t>their anticipated acceptability of implementation of the acquired strategies in regular teaching, and </a:t>
            </a:r>
          </a:p>
          <a:p>
            <a:r>
              <a:rPr lang="en-US" dirty="0"/>
              <a:t>their future intentions to use the strategies.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50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218" y="5779647"/>
            <a:ext cx="1731850" cy="737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7030A0"/>
                </a:solidFill>
                <a:latin typeface="+mn-lt"/>
              </a:rPr>
              <a:t>Participants and </a:t>
            </a:r>
            <a:r>
              <a:rPr lang="fi-FI" dirty="0" err="1" smtClean="0">
                <a:solidFill>
                  <a:srgbClr val="7030A0"/>
                </a:solidFill>
                <a:latin typeface="+mn-lt"/>
              </a:rPr>
              <a:t>Measures</a:t>
            </a:r>
            <a:endParaRPr lang="fi-FI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 teachers (N = </a:t>
            </a:r>
            <a:r>
              <a:rPr lang="en-US" dirty="0" smtClean="0"/>
              <a:t>26, 13 males, 13 females) </a:t>
            </a:r>
            <a:r>
              <a:rPr lang="en-US" dirty="0"/>
              <a:t>from lower secondary schools in Central Finland</a:t>
            </a:r>
          </a:p>
          <a:p>
            <a:r>
              <a:rPr lang="en-US" dirty="0"/>
              <a:t>Feedback questionnaire on the PETALS program:</a:t>
            </a:r>
          </a:p>
          <a:p>
            <a:pPr lvl="1"/>
            <a:r>
              <a:rPr lang="en-US" dirty="0" smtClean="0"/>
              <a:t>Teachers’ </a:t>
            </a:r>
            <a:r>
              <a:rPr lang="en-US" dirty="0"/>
              <a:t>self-reported measures of their experienced acceptability of the training (6 items), </a:t>
            </a:r>
          </a:p>
          <a:p>
            <a:pPr lvl="1"/>
            <a:r>
              <a:rPr lang="en-US" dirty="0"/>
              <a:t>their anticipated acceptability of later implementing the strategies (6 items), and </a:t>
            </a:r>
          </a:p>
          <a:p>
            <a:pPr marL="457200" lvl="1" indent="0">
              <a:buNone/>
            </a:pPr>
            <a:r>
              <a:rPr lang="en-US" dirty="0" smtClean="0"/>
              <a:t>		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			(</a:t>
            </a:r>
            <a:r>
              <a:rPr lang="en-US" dirty="0"/>
              <a:t>Adapted from Hankonen &amp; al. 2019)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233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218" y="5779647"/>
            <a:ext cx="1731850" cy="73764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Results</a:t>
            </a:r>
            <a:r>
              <a:rPr lang="fi-FI" dirty="0" smtClean="0"/>
              <a:t> - </a:t>
            </a:r>
            <a:r>
              <a:rPr lang="fi-FI" dirty="0" err="1" smtClean="0"/>
              <a:t>acceptability</a:t>
            </a:r>
            <a:endParaRPr lang="fi-FI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807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104" y="5943420"/>
            <a:ext cx="1731850" cy="737640"/>
          </a:xfrm>
          <a:prstGeom prst="rect">
            <a:avLst/>
          </a:prstGeom>
        </p:spPr>
      </p:pic>
      <p:graphicFrame>
        <p:nvGraphicFramePr>
          <p:cNvPr id="10" name="Chart 9"/>
          <p:cNvGraphicFramePr/>
          <p:nvPr>
            <p:extLst/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5426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104" y="5943420"/>
            <a:ext cx="1731850" cy="737640"/>
          </a:xfrm>
          <a:prstGeom prst="rect">
            <a:avLst/>
          </a:prstGeom>
        </p:spPr>
      </p:pic>
      <p:graphicFrame>
        <p:nvGraphicFramePr>
          <p:cNvPr id="10" name="Chart 9"/>
          <p:cNvGraphicFramePr/>
          <p:nvPr>
            <p:extLst/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2729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104" y="5943420"/>
            <a:ext cx="1731850" cy="737640"/>
          </a:xfrm>
          <a:prstGeom prst="rect">
            <a:avLst/>
          </a:prstGeom>
        </p:spPr>
      </p:pic>
      <p:graphicFrame>
        <p:nvGraphicFramePr>
          <p:cNvPr id="10" name="Chart 9"/>
          <p:cNvGraphicFramePr/>
          <p:nvPr>
            <p:extLst/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0410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104" y="5943420"/>
            <a:ext cx="1731850" cy="737640"/>
          </a:xfrm>
          <a:prstGeom prst="rect">
            <a:avLst/>
          </a:prstGeom>
        </p:spPr>
      </p:pic>
      <p:graphicFrame>
        <p:nvGraphicFramePr>
          <p:cNvPr id="10" name="Chart 9"/>
          <p:cNvGraphicFramePr/>
          <p:nvPr>
            <p:extLst/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8795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104" y="5943420"/>
            <a:ext cx="1731850" cy="737640"/>
          </a:xfrm>
          <a:prstGeom prst="rect">
            <a:avLst/>
          </a:prstGeom>
        </p:spPr>
      </p:pic>
      <p:graphicFrame>
        <p:nvGraphicFramePr>
          <p:cNvPr id="10" name="Chart 9"/>
          <p:cNvGraphicFramePr/>
          <p:nvPr>
            <p:extLst/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0060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104" y="5943420"/>
            <a:ext cx="1731850" cy="737640"/>
          </a:xfrm>
          <a:prstGeom prst="rect">
            <a:avLst/>
          </a:prstGeom>
        </p:spPr>
      </p:pic>
      <p:graphicFrame>
        <p:nvGraphicFramePr>
          <p:cNvPr id="10" name="Chart 9"/>
          <p:cNvGraphicFramePr/>
          <p:nvPr>
            <p:extLst/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28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218" y="5779647"/>
            <a:ext cx="1731850" cy="737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Anticipated</a:t>
            </a:r>
            <a:r>
              <a:rPr lang="fi-FI" dirty="0" smtClean="0"/>
              <a:t> </a:t>
            </a:r>
            <a:r>
              <a:rPr lang="fi-FI" dirty="0" err="1" smtClean="0"/>
              <a:t>acceptability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sz="3200" dirty="0" err="1" smtClean="0"/>
              <a:t>Use</a:t>
            </a:r>
            <a:r>
              <a:rPr lang="fi-FI" sz="3200" dirty="0" smtClean="0"/>
              <a:t> of </a:t>
            </a:r>
            <a:r>
              <a:rPr lang="fi-FI" sz="3200" dirty="0" err="1" smtClean="0"/>
              <a:t>autonomy</a:t>
            </a:r>
            <a:r>
              <a:rPr lang="fi-FI" sz="3200" dirty="0" smtClean="0"/>
              <a:t> </a:t>
            </a:r>
            <a:r>
              <a:rPr lang="fi-FI" sz="3200" dirty="0" err="1" smtClean="0"/>
              <a:t>supportive</a:t>
            </a:r>
            <a:r>
              <a:rPr lang="fi-FI" sz="3200" dirty="0" smtClean="0"/>
              <a:t> </a:t>
            </a:r>
            <a:r>
              <a:rPr lang="fi-FI" sz="3200" dirty="0" err="1" smtClean="0"/>
              <a:t>techniques</a:t>
            </a:r>
            <a:r>
              <a:rPr lang="fi-FI" sz="3200" dirty="0" smtClean="0"/>
              <a:t> in the </a:t>
            </a:r>
            <a:r>
              <a:rPr lang="fi-FI" sz="3200" dirty="0" err="1" smtClean="0"/>
              <a:t>future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287613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t="12200" r="23226" b="5201"/>
          <a:stretch/>
        </p:blipFill>
        <p:spPr>
          <a:xfrm>
            <a:off x="3670524" y="1494655"/>
            <a:ext cx="4752528" cy="4248472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351088" y="217510"/>
            <a:ext cx="739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0" dirty="0">
                <a:solidFill>
                  <a:srgbClr val="EAEAE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Meta-analysis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47528" y="5877273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Hagger, M. S., &amp; </a:t>
            </a:r>
            <a:r>
              <a:rPr lang="en-AU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Chatzisarantis</a:t>
            </a:r>
            <a:r>
              <a:rPr lang="en-AU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 L. D. (2016). The trans-contextual model of autonomous motivation in education: Conceptual and empirical issues and meta-analysis. </a:t>
            </a:r>
            <a:r>
              <a:rPr lang="en-AU" sz="16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of Educational Research, 86</a:t>
            </a:r>
            <a:r>
              <a:rPr lang="en-AU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360-407. </a:t>
            </a:r>
            <a:r>
              <a:rPr lang="en-AU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AU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10.3102/0034654315585005</a:t>
            </a:r>
          </a:p>
        </p:txBody>
      </p:sp>
    </p:spTree>
    <p:extLst>
      <p:ext uri="{BB962C8B-B14F-4D97-AF65-F5344CB8AC3E}">
        <p14:creationId xmlns:p14="http://schemas.microsoft.com/office/powerpoint/2010/main" val="346749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104" y="5943420"/>
            <a:ext cx="1731850" cy="737640"/>
          </a:xfrm>
          <a:prstGeom prst="rect">
            <a:avLst/>
          </a:prstGeom>
        </p:spPr>
      </p:pic>
      <p:graphicFrame>
        <p:nvGraphicFramePr>
          <p:cNvPr id="10" name="Chart 9"/>
          <p:cNvGraphicFramePr/>
          <p:nvPr>
            <p:extLst/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87684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104" y="5943420"/>
            <a:ext cx="1731850" cy="737640"/>
          </a:xfrm>
          <a:prstGeom prst="rect">
            <a:avLst/>
          </a:prstGeom>
        </p:spPr>
      </p:pic>
      <p:graphicFrame>
        <p:nvGraphicFramePr>
          <p:cNvPr id="10" name="Chart 9"/>
          <p:cNvGraphicFramePr/>
          <p:nvPr>
            <p:extLst/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0278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104" y="5943420"/>
            <a:ext cx="1731850" cy="737640"/>
          </a:xfrm>
          <a:prstGeom prst="rect">
            <a:avLst/>
          </a:prstGeom>
        </p:spPr>
      </p:pic>
      <p:graphicFrame>
        <p:nvGraphicFramePr>
          <p:cNvPr id="10" name="Chart 9"/>
          <p:cNvGraphicFramePr/>
          <p:nvPr>
            <p:extLst/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987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104" y="5943420"/>
            <a:ext cx="1731850" cy="737640"/>
          </a:xfrm>
          <a:prstGeom prst="rect">
            <a:avLst/>
          </a:prstGeom>
        </p:spPr>
      </p:pic>
      <p:graphicFrame>
        <p:nvGraphicFramePr>
          <p:cNvPr id="10" name="Chart 9"/>
          <p:cNvGraphicFramePr/>
          <p:nvPr>
            <p:extLst/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3400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104" y="5943420"/>
            <a:ext cx="1731850" cy="737640"/>
          </a:xfrm>
          <a:prstGeom prst="rect">
            <a:avLst/>
          </a:prstGeom>
        </p:spPr>
      </p:pic>
      <p:graphicFrame>
        <p:nvGraphicFramePr>
          <p:cNvPr id="10" name="Chart 9"/>
          <p:cNvGraphicFramePr/>
          <p:nvPr>
            <p:extLst/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3786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104" y="5943420"/>
            <a:ext cx="1731850" cy="737640"/>
          </a:xfrm>
          <a:prstGeom prst="rect">
            <a:avLst/>
          </a:prstGeom>
        </p:spPr>
      </p:pic>
      <p:graphicFrame>
        <p:nvGraphicFramePr>
          <p:cNvPr id="10" name="Chart 9"/>
          <p:cNvGraphicFramePr/>
          <p:nvPr>
            <p:extLst/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2015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218" y="5779647"/>
            <a:ext cx="1731850" cy="737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>
                <a:solidFill>
                  <a:srgbClr val="7030A0"/>
                </a:solidFill>
                <a:latin typeface="+mn-lt"/>
              </a:rPr>
              <a:t>Summary</a:t>
            </a:r>
            <a:endParaRPr lang="fi-FI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Participants </a:t>
            </a:r>
            <a:r>
              <a:rPr lang="fi-FI" dirty="0" err="1"/>
              <a:t>reported</a:t>
            </a:r>
            <a:r>
              <a:rPr lang="fi-FI" dirty="0"/>
              <a:t> </a:t>
            </a:r>
            <a:r>
              <a:rPr lang="fi-FI" dirty="0" err="1"/>
              <a:t>agree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strongly</a:t>
            </a:r>
            <a:r>
              <a:rPr lang="fi-FI" dirty="0"/>
              <a:t> </a:t>
            </a:r>
            <a:r>
              <a:rPr lang="fi-FI" dirty="0" err="1"/>
              <a:t>agree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items</a:t>
            </a:r>
            <a:r>
              <a:rPr lang="fi-FI" dirty="0"/>
              <a:t> </a:t>
            </a:r>
            <a:r>
              <a:rPr lang="fi-FI" dirty="0" err="1"/>
              <a:t>relating</a:t>
            </a:r>
            <a:r>
              <a:rPr lang="fi-FI" dirty="0"/>
              <a:t> to </a:t>
            </a:r>
            <a:r>
              <a:rPr lang="fi-FI" dirty="0" err="1"/>
              <a:t>acceptability</a:t>
            </a:r>
            <a:r>
              <a:rPr lang="fi-FI" dirty="0"/>
              <a:t> (</a:t>
            </a:r>
            <a:r>
              <a:rPr lang="fi-FI" dirty="0" err="1"/>
              <a:t>e.g</a:t>
            </a:r>
            <a:r>
              <a:rPr lang="fi-FI" dirty="0"/>
              <a:t>., 92 % “I </a:t>
            </a:r>
            <a:r>
              <a:rPr lang="fi-FI" dirty="0" err="1"/>
              <a:t>enjoyed</a:t>
            </a:r>
            <a:r>
              <a:rPr lang="fi-FI" dirty="0"/>
              <a:t> </a:t>
            </a:r>
            <a:r>
              <a:rPr lang="fi-FI" dirty="0" err="1"/>
              <a:t>attending</a:t>
            </a:r>
            <a:r>
              <a:rPr lang="fi-FI" dirty="0"/>
              <a:t> the </a:t>
            </a:r>
            <a:r>
              <a:rPr lang="fi-FI" dirty="0" err="1"/>
              <a:t>training</a:t>
            </a:r>
            <a:r>
              <a:rPr lang="fi-FI" dirty="0"/>
              <a:t>”; 89 % “The </a:t>
            </a:r>
            <a:r>
              <a:rPr lang="fi-FI" dirty="0" err="1"/>
              <a:t>content</a:t>
            </a:r>
            <a:r>
              <a:rPr lang="fi-FI" dirty="0"/>
              <a:t> of the </a:t>
            </a:r>
            <a:r>
              <a:rPr lang="fi-FI" dirty="0" err="1"/>
              <a:t>training</a:t>
            </a:r>
            <a:r>
              <a:rPr lang="fi-FI" dirty="0"/>
              <a:t>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easy</a:t>
            </a:r>
            <a:r>
              <a:rPr lang="fi-FI" dirty="0"/>
              <a:t> to </a:t>
            </a:r>
            <a:r>
              <a:rPr lang="fi-FI" dirty="0" err="1"/>
              <a:t>understand</a:t>
            </a:r>
            <a:r>
              <a:rPr lang="fi-FI" dirty="0"/>
              <a:t>”). </a:t>
            </a:r>
          </a:p>
          <a:p>
            <a:r>
              <a:rPr lang="fi-FI" dirty="0"/>
              <a:t>Teachers </a:t>
            </a:r>
            <a:r>
              <a:rPr lang="fi-FI" dirty="0" err="1"/>
              <a:t>also</a:t>
            </a:r>
            <a:r>
              <a:rPr lang="fi-FI" dirty="0"/>
              <a:t> </a:t>
            </a:r>
            <a:r>
              <a:rPr lang="fi-FI" dirty="0" err="1"/>
              <a:t>reported</a:t>
            </a:r>
            <a:r>
              <a:rPr lang="fi-FI" dirty="0"/>
              <a:t> </a:t>
            </a:r>
            <a:r>
              <a:rPr lang="fi-FI" dirty="0" err="1"/>
              <a:t>high</a:t>
            </a:r>
            <a:r>
              <a:rPr lang="fi-FI" dirty="0"/>
              <a:t> </a:t>
            </a:r>
            <a:r>
              <a:rPr lang="fi-FI" dirty="0" err="1"/>
              <a:t>agreement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items</a:t>
            </a:r>
            <a:r>
              <a:rPr lang="fi-FI" dirty="0"/>
              <a:t> on </a:t>
            </a:r>
            <a:r>
              <a:rPr lang="fi-FI" dirty="0" err="1"/>
              <a:t>anticipated</a:t>
            </a:r>
            <a:r>
              <a:rPr lang="fi-FI" dirty="0"/>
              <a:t> </a:t>
            </a:r>
            <a:r>
              <a:rPr lang="fi-FI" dirty="0" err="1"/>
              <a:t>acceptability</a:t>
            </a:r>
            <a:r>
              <a:rPr lang="fi-FI" dirty="0"/>
              <a:t> of </a:t>
            </a:r>
            <a:r>
              <a:rPr lang="fi-FI" dirty="0" err="1"/>
              <a:t>later</a:t>
            </a:r>
            <a:r>
              <a:rPr lang="fi-FI" dirty="0"/>
              <a:t> </a:t>
            </a:r>
            <a:r>
              <a:rPr lang="fi-FI" dirty="0" err="1"/>
              <a:t>implementing</a:t>
            </a:r>
            <a:r>
              <a:rPr lang="fi-FI" dirty="0"/>
              <a:t> the </a:t>
            </a:r>
            <a:r>
              <a:rPr lang="fi-FI" dirty="0" err="1"/>
              <a:t>strategies</a:t>
            </a:r>
            <a:r>
              <a:rPr lang="fi-FI" dirty="0"/>
              <a:t> (</a:t>
            </a:r>
            <a:r>
              <a:rPr lang="fi-FI" dirty="0" err="1"/>
              <a:t>e.g</a:t>
            </a:r>
            <a:r>
              <a:rPr lang="fi-FI" dirty="0"/>
              <a:t>., 96 % “I </a:t>
            </a:r>
            <a:r>
              <a:rPr lang="fi-FI" dirty="0" err="1"/>
              <a:t>would</a:t>
            </a:r>
            <a:r>
              <a:rPr lang="fi-FI" dirty="0"/>
              <a:t> </a:t>
            </a:r>
            <a:r>
              <a:rPr lang="fi-FI" dirty="0" err="1"/>
              <a:t>like</a:t>
            </a:r>
            <a:r>
              <a:rPr lang="fi-FI" dirty="0"/>
              <a:t> to </a:t>
            </a:r>
            <a:r>
              <a:rPr lang="fi-FI" dirty="0" err="1"/>
              <a:t>use</a:t>
            </a:r>
            <a:r>
              <a:rPr lang="fi-FI" dirty="0"/>
              <a:t> the </a:t>
            </a:r>
            <a:r>
              <a:rPr lang="fi-FI" dirty="0" err="1"/>
              <a:t>techniques</a:t>
            </a:r>
            <a:r>
              <a:rPr lang="fi-FI" dirty="0"/>
              <a:t>“; 96 % “</a:t>
            </a:r>
            <a:r>
              <a:rPr lang="fi-FI" dirty="0" err="1"/>
              <a:t>They</a:t>
            </a:r>
            <a:r>
              <a:rPr lang="fi-FI" dirty="0"/>
              <a:t> </a:t>
            </a:r>
            <a:r>
              <a:rPr lang="fi-FI" dirty="0" err="1"/>
              <a:t>would</a:t>
            </a:r>
            <a:r>
              <a:rPr lang="fi-FI" dirty="0"/>
              <a:t> help to </a:t>
            </a:r>
            <a:r>
              <a:rPr lang="fi-FI" dirty="0" err="1"/>
              <a:t>motivate</a:t>
            </a:r>
            <a:r>
              <a:rPr lang="fi-FI" dirty="0"/>
              <a:t> </a:t>
            </a:r>
            <a:r>
              <a:rPr lang="fi-FI" dirty="0" err="1"/>
              <a:t>students</a:t>
            </a:r>
            <a:r>
              <a:rPr lang="fi-FI" dirty="0"/>
              <a:t>“).</a:t>
            </a:r>
          </a:p>
          <a:p>
            <a:r>
              <a:rPr lang="fi-FI" dirty="0" err="1"/>
              <a:t>Intended</a:t>
            </a:r>
            <a:r>
              <a:rPr lang="fi-FI" dirty="0"/>
              <a:t> to </a:t>
            </a:r>
            <a:r>
              <a:rPr lang="fi-FI" dirty="0" err="1"/>
              <a:t>use</a:t>
            </a:r>
            <a:r>
              <a:rPr lang="fi-FI" dirty="0"/>
              <a:t> the </a:t>
            </a:r>
            <a:r>
              <a:rPr lang="fi-FI" dirty="0" err="1"/>
              <a:t>strategies</a:t>
            </a:r>
            <a:r>
              <a:rPr lang="fi-FI" dirty="0"/>
              <a:t> in </a:t>
            </a:r>
            <a:r>
              <a:rPr lang="fi-FI" dirty="0" err="1"/>
              <a:t>their</a:t>
            </a:r>
            <a:r>
              <a:rPr lang="fi-FI" dirty="0"/>
              <a:t> </a:t>
            </a:r>
            <a:r>
              <a:rPr lang="fi-FI" dirty="0" err="1"/>
              <a:t>teaching</a:t>
            </a:r>
            <a:r>
              <a:rPr lang="fi-FI" dirty="0"/>
              <a:t> (</a:t>
            </a:r>
            <a:r>
              <a:rPr lang="fi-FI" dirty="0" err="1"/>
              <a:t>taking</a:t>
            </a:r>
            <a:r>
              <a:rPr lang="fi-FI" dirty="0"/>
              <a:t> </a:t>
            </a:r>
            <a:r>
              <a:rPr lang="fi-FI" dirty="0" err="1"/>
              <a:t>students</a:t>
            </a:r>
            <a:r>
              <a:rPr lang="fi-FI" dirty="0"/>
              <a:t>’ </a:t>
            </a:r>
            <a:r>
              <a:rPr lang="fi-FI" dirty="0" err="1"/>
              <a:t>perspective</a:t>
            </a:r>
            <a:r>
              <a:rPr lang="fi-FI" dirty="0"/>
              <a:t>, </a:t>
            </a:r>
            <a:r>
              <a:rPr lang="fi-FI" dirty="0" err="1"/>
              <a:t>using</a:t>
            </a:r>
            <a:r>
              <a:rPr lang="fi-FI" dirty="0"/>
              <a:t> </a:t>
            </a:r>
            <a:r>
              <a:rPr lang="fi-FI" dirty="0" err="1"/>
              <a:t>non-controlling</a:t>
            </a:r>
            <a:r>
              <a:rPr lang="fi-FI" dirty="0"/>
              <a:t> and </a:t>
            </a:r>
            <a:r>
              <a:rPr lang="fi-FI" dirty="0" err="1"/>
              <a:t>informational</a:t>
            </a:r>
            <a:r>
              <a:rPr lang="fi-FI" dirty="0"/>
              <a:t> </a:t>
            </a:r>
            <a:r>
              <a:rPr lang="fi-FI" dirty="0" err="1"/>
              <a:t>language</a:t>
            </a:r>
            <a:r>
              <a:rPr lang="fi-FI" dirty="0"/>
              <a:t>, </a:t>
            </a:r>
            <a:r>
              <a:rPr lang="fi-FI" dirty="0" err="1"/>
              <a:t>providing</a:t>
            </a:r>
            <a:r>
              <a:rPr lang="fi-FI" dirty="0"/>
              <a:t> a </a:t>
            </a:r>
            <a:r>
              <a:rPr lang="fi-FI" dirty="0" err="1"/>
              <a:t>rationale</a:t>
            </a:r>
            <a:r>
              <a:rPr lang="fi-FI" dirty="0"/>
              <a:t>, </a:t>
            </a:r>
            <a:r>
              <a:rPr lang="fi-FI" dirty="0" err="1"/>
              <a:t>displaying</a:t>
            </a:r>
            <a:r>
              <a:rPr lang="fi-FI" dirty="0"/>
              <a:t> </a:t>
            </a:r>
            <a:r>
              <a:rPr lang="fi-FI" dirty="0" err="1"/>
              <a:t>patience</a:t>
            </a:r>
            <a:r>
              <a:rPr lang="fi-FI" dirty="0"/>
              <a:t>, </a:t>
            </a:r>
            <a:r>
              <a:rPr lang="fi-FI" dirty="0" err="1"/>
              <a:t>providing</a:t>
            </a:r>
            <a:r>
              <a:rPr lang="fi-FI" dirty="0"/>
              <a:t> </a:t>
            </a:r>
            <a:r>
              <a:rPr lang="fi-FI" dirty="0" err="1"/>
              <a:t>choices</a:t>
            </a:r>
            <a:r>
              <a:rPr lang="fi-FI" dirty="0"/>
              <a:t>, </a:t>
            </a:r>
            <a:r>
              <a:rPr lang="fi-FI" dirty="0" err="1"/>
              <a:t>accepting</a:t>
            </a:r>
            <a:r>
              <a:rPr lang="fi-FI" dirty="0"/>
              <a:t> </a:t>
            </a:r>
            <a:r>
              <a:rPr lang="fi-FI" dirty="0" err="1"/>
              <a:t>negative</a:t>
            </a:r>
            <a:r>
              <a:rPr lang="fi-FI" dirty="0"/>
              <a:t> </a:t>
            </a:r>
            <a:r>
              <a:rPr lang="fi-FI" dirty="0" err="1"/>
              <a:t>emotions</a:t>
            </a:r>
            <a:r>
              <a:rPr lang="fi-FI" dirty="0"/>
              <a:t> and </a:t>
            </a:r>
            <a:r>
              <a:rPr lang="fi-FI" dirty="0" err="1"/>
              <a:t>feelings</a:t>
            </a:r>
            <a:r>
              <a:rPr lang="fi-FI" dirty="0"/>
              <a:t>, and </a:t>
            </a:r>
            <a:r>
              <a:rPr lang="fi-FI" dirty="0" err="1"/>
              <a:t>using</a:t>
            </a:r>
            <a:r>
              <a:rPr lang="fi-FI" dirty="0"/>
              <a:t> </a:t>
            </a:r>
            <a:r>
              <a:rPr lang="fi-FI" dirty="0" err="1"/>
              <a:t>questions</a:t>
            </a:r>
            <a:r>
              <a:rPr lang="fi-FI" dirty="0"/>
              <a:t>).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580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4" y="5156120"/>
            <a:ext cx="17430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i-FI" alt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BFC8E-A16E-4C19-ADB7-E9DEC019D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fi-FI" sz="1800" i="1" kern="1200" dirty="0">
              <a:solidFill>
                <a:srgbClr val="000000"/>
              </a:solidFill>
              <a:latin typeface="Calibri" panose="020F0502020204030204"/>
              <a:ea typeface="+mj-ea"/>
            </a:endParaRPr>
          </a:p>
          <a:p>
            <a:pPr>
              <a:defRPr/>
            </a:pPr>
            <a:endParaRPr lang="fi-FI" sz="1800" i="1" kern="1200" dirty="0">
              <a:solidFill>
                <a:srgbClr val="000000"/>
              </a:solidFill>
              <a:latin typeface="Calibri" panose="020F0502020204030204"/>
              <a:ea typeface="+mj-ea"/>
            </a:endParaRPr>
          </a:p>
          <a:p>
            <a:pPr>
              <a:defRPr/>
            </a:pPr>
            <a:endParaRPr lang="fi-FI" sz="1800" i="1" kern="1200" dirty="0">
              <a:solidFill>
                <a:srgbClr val="000000"/>
              </a:solidFill>
              <a:latin typeface="Calibri" panose="020F0502020204030204"/>
              <a:ea typeface="+mj-ea"/>
            </a:endParaRPr>
          </a:p>
          <a:p>
            <a:pPr>
              <a:defRPr/>
            </a:pPr>
            <a:endParaRPr lang="fi-FI" sz="1800" i="1" kern="1200" dirty="0">
              <a:solidFill>
                <a:srgbClr val="000000"/>
              </a:solidFill>
              <a:latin typeface="Calibri" panose="020F0502020204030204"/>
              <a:ea typeface="+mj-ea"/>
            </a:endParaRPr>
          </a:p>
          <a:p>
            <a:pPr>
              <a:defRPr/>
            </a:pPr>
            <a:endParaRPr lang="fi-FI" sz="1800" i="1" kern="1200" dirty="0">
              <a:solidFill>
                <a:srgbClr val="000000"/>
              </a:solidFill>
              <a:latin typeface="Calibri" panose="020F0502020204030204"/>
              <a:ea typeface="+mj-ea"/>
            </a:endParaRPr>
          </a:p>
          <a:p>
            <a:pPr>
              <a:defRPr/>
            </a:pPr>
            <a:endParaRPr lang="fi-FI" sz="1800" i="1" kern="1200" dirty="0">
              <a:solidFill>
                <a:srgbClr val="000000"/>
              </a:solidFill>
              <a:latin typeface="Calibri" panose="020F0502020204030204"/>
              <a:ea typeface="+mj-ea"/>
            </a:endParaRPr>
          </a:p>
          <a:p>
            <a:pPr>
              <a:defRPr/>
            </a:pPr>
            <a:endParaRPr lang="fi-FI" sz="1800" i="1" kern="1200" dirty="0">
              <a:solidFill>
                <a:srgbClr val="000000"/>
              </a:solidFill>
              <a:latin typeface="Calibri" panose="020F0502020204030204"/>
              <a:ea typeface="+mj-ea"/>
            </a:endParaRPr>
          </a:p>
          <a:p>
            <a:pPr marL="0" indent="0" algn="ctr">
              <a:buNone/>
              <a:defRPr/>
            </a:pPr>
            <a:r>
              <a:rPr lang="fi-FI" sz="1800" i="1" kern="1200" dirty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  <a:ea typeface="+mj-ea"/>
              </a:rPr>
              <a:t>Martin Hagger</a:t>
            </a:r>
            <a:r>
              <a:rPr lang="fi-FI" sz="1800" kern="1200" dirty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  <a:ea typeface="+mj-ea"/>
              </a:rPr>
              <a:t>, </a:t>
            </a:r>
            <a:r>
              <a:rPr lang="fi-FI" sz="1800" kern="12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  <a:ea typeface="+mj-ea"/>
              </a:rPr>
              <a:t>University of </a:t>
            </a:r>
            <a:r>
              <a:rPr lang="fi-FI" sz="1800" kern="12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  <a:ea typeface="+mj-ea"/>
              </a:rPr>
              <a:t>California</a:t>
            </a:r>
            <a:r>
              <a:rPr lang="fi-FI" sz="1800" kern="12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  <a:ea typeface="+mj-ea"/>
              </a:rPr>
              <a:t>, </a:t>
            </a:r>
            <a:r>
              <a:rPr lang="fi-FI" sz="18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/>
                <a:ea typeface="+mj-ea"/>
              </a:rPr>
              <a:t>M</a:t>
            </a:r>
            <a:r>
              <a:rPr lang="fi-FI" sz="1800" kern="12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  <a:ea typeface="+mj-ea"/>
              </a:rPr>
              <a:t>erced</a:t>
            </a:r>
            <a:r>
              <a:rPr lang="fi-FI" sz="1800" kern="12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  <a:ea typeface="+mj-ea"/>
              </a:rPr>
              <a:t> &amp; </a:t>
            </a:r>
            <a:r>
              <a:rPr lang="fi-FI" sz="1800" kern="1200" dirty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  <a:ea typeface="+mj-ea"/>
              </a:rPr>
              <a:t>University of Jyväskylä</a:t>
            </a:r>
          </a:p>
          <a:p>
            <a:pPr marL="0" indent="0" algn="ctr">
              <a:buNone/>
              <a:defRPr/>
            </a:pPr>
            <a:r>
              <a:rPr lang="fi-FI" sz="1800" i="1" kern="1200" dirty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</a:rPr>
              <a:t>Taru Lintunen</a:t>
            </a:r>
            <a:r>
              <a:rPr lang="fi-FI" sz="1800" kern="1200" dirty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</a:rPr>
              <a:t>, University of Jyväskylä</a:t>
            </a:r>
            <a:endParaRPr lang="fi-FI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3365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SzPct val="8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fi-FI" altLang="fi-FI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36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SzPct val="8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fld id="{2C5EC165-0866-4F03-AB58-F9F3D7FFE29B}" type="slidenum">
              <a:rPr kumimoji="0" lang="en-US" alt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t>117</a:t>
            </a:fld>
            <a:endParaRPr kumimoji="0" lang="en-US" altLang="fi-FI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336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89" y="2000251"/>
            <a:ext cx="3533775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5462588"/>
            <a:ext cx="140176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229103-E0CF-48E5-BD62-3B6B4368E8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25" y="5516405"/>
            <a:ext cx="1860291" cy="102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9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218" y="5779647"/>
            <a:ext cx="1731850" cy="73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0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2133600" y="1988840"/>
            <a:ext cx="8534400" cy="483209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71463" indent="-2714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FontTx/>
              <a:buChar char="•"/>
            </a:pPr>
            <a:r>
              <a:rPr lang="en-GB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Resolving controversies and questions:</a:t>
            </a:r>
          </a:p>
          <a:p>
            <a:pPr marL="728663" lvl="1" indent="-2714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FontTx/>
              <a:buChar char="•"/>
            </a:pPr>
            <a:r>
              <a:rPr lang="en-GB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the TCM be rejected?</a:t>
            </a:r>
          </a:p>
          <a:p>
            <a:pPr marL="728663" lvl="1" indent="-2714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FontTx/>
              <a:buChar char="•"/>
            </a:pPr>
            <a:r>
              <a:rPr lang="en-GB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beliefs necessary?</a:t>
            </a:r>
          </a:p>
          <a:p>
            <a:pPr marL="728663" lvl="1" indent="-2714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FontTx/>
              <a:buChar char="•"/>
            </a:pPr>
            <a:r>
              <a:rPr lang="en-GB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Ordering of constructs in the model</a:t>
            </a:r>
          </a:p>
          <a:p>
            <a:pPr marL="271463" indent="-2714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FontTx/>
              <a:buChar char="•"/>
            </a:pPr>
            <a:r>
              <a:rPr lang="en-GB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Meta-analysis:</a:t>
            </a:r>
          </a:p>
          <a:p>
            <a:pPr marL="728663" lvl="1" indent="-2714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FontTx/>
              <a:buChar char="•"/>
            </a:pPr>
            <a:r>
              <a:rPr lang="en-GB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studies, 24 tests</a:t>
            </a:r>
          </a:p>
          <a:p>
            <a:pPr marL="728663" lvl="1" indent="-2714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FontTx/>
              <a:buChar char="•"/>
            </a:pPr>
            <a:r>
              <a:rPr lang="en-GB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Mainly focused on PE/leisure-time physical activity</a:t>
            </a:r>
          </a:p>
          <a:p>
            <a:pPr marL="728663" lvl="1" indent="-2714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FontTx/>
              <a:buChar char="•"/>
            </a:pPr>
            <a:r>
              <a:rPr lang="en-GB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 analysis based on corrected correlations from meta-analysis</a:t>
            </a:r>
          </a:p>
          <a:p>
            <a:pPr marL="271463" indent="-2714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FontTx/>
              <a:buChar char="•"/>
            </a:pPr>
            <a:endParaRPr lang="en-GB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2351088" y="260350"/>
            <a:ext cx="739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0" dirty="0">
                <a:solidFill>
                  <a:srgbClr val="EAEAE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5: Meta-analysis</a:t>
            </a:r>
          </a:p>
        </p:txBody>
      </p:sp>
    </p:spTree>
    <p:extLst>
      <p:ext uri="{BB962C8B-B14F-4D97-AF65-F5344CB8AC3E}">
        <p14:creationId xmlns:p14="http://schemas.microsoft.com/office/powerpoint/2010/main" val="2712378624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t="15000" r="9838" b="6601"/>
          <a:stretch/>
        </p:blipFill>
        <p:spPr>
          <a:xfrm>
            <a:off x="2855640" y="1988840"/>
            <a:ext cx="6984776" cy="4032448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400300" y="404664"/>
            <a:ext cx="739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0" dirty="0">
                <a:solidFill>
                  <a:srgbClr val="EAEAE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Meta-analysis</a:t>
            </a:r>
          </a:p>
        </p:txBody>
      </p:sp>
    </p:spTree>
    <p:extLst>
      <p:ext uri="{BB962C8B-B14F-4D97-AF65-F5344CB8AC3E}">
        <p14:creationId xmlns:p14="http://schemas.microsoft.com/office/powerpoint/2010/main" val="279892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ChangeArrowheads="1"/>
          </p:cNvSpPr>
          <p:nvPr/>
        </p:nvSpPr>
        <p:spPr bwMode="auto">
          <a:xfrm>
            <a:off x="2207568" y="476672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EAEAE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252931" name="Text Box 3"/>
          <p:cNvSpPr txBox="1">
            <a:spLocks noChangeArrowheads="1"/>
          </p:cNvSpPr>
          <p:nvPr/>
        </p:nvSpPr>
        <p:spPr bwMode="auto">
          <a:xfrm>
            <a:off x="1991544" y="1916832"/>
            <a:ext cx="8534400" cy="483209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271463" indent="-271463" fontAlgn="base"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FontTx/>
              <a:buChar char="•"/>
            </a:pPr>
            <a:r>
              <a:rPr lang="en-GB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for three key propositions of TCM across multiple studies</a:t>
            </a:r>
          </a:p>
          <a:p>
            <a:pPr marL="728663" lvl="1" indent="-271463" fontAlgn="base"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FontTx/>
              <a:buChar char="•"/>
            </a:pPr>
            <a:r>
              <a:rPr lang="en-GB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Autonomy support promotes autonomous motivation</a:t>
            </a:r>
          </a:p>
          <a:p>
            <a:pPr marL="728663" lvl="1" indent="-271463" fontAlgn="base"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FontTx/>
              <a:buChar char="•"/>
            </a:pPr>
            <a:r>
              <a:rPr lang="en-GB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Trans-contextual of autonomous motivation</a:t>
            </a:r>
          </a:p>
          <a:p>
            <a:pPr marL="728663" lvl="1" indent="-271463" fontAlgn="base"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FontTx/>
              <a:buChar char="•"/>
            </a:pPr>
            <a:r>
              <a:rPr lang="en-GB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Autonomous motivation and autonomy support determine intentions and </a:t>
            </a:r>
            <a:r>
              <a:rPr lang="en-GB" sz="28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endParaRPr lang="en-GB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indent="-271463" fontAlgn="base"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FontTx/>
              <a:buChar char="•"/>
            </a:pPr>
            <a:r>
              <a:rPr lang="en-GB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Almost all research is correlational</a:t>
            </a:r>
          </a:p>
          <a:p>
            <a:pPr marL="271463" indent="-271463" fontAlgn="base"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FontTx/>
              <a:buChar char="•"/>
            </a:pPr>
            <a:r>
              <a:rPr lang="en-GB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Almost all research uses self-reports</a:t>
            </a:r>
          </a:p>
          <a:p>
            <a:pPr marL="271463" indent="-271463" fontAlgn="base"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FontTx/>
              <a:buChar char="•"/>
            </a:pPr>
            <a:endParaRPr lang="en-GB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indent="-271463" fontAlgn="base"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FontTx/>
              <a:buChar char="•"/>
            </a:pPr>
            <a:endParaRPr lang="en-GB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34748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2105361" y="332656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Pilot Intervention Using TCM</a:t>
            </a:r>
          </a:p>
        </p:txBody>
      </p:sp>
      <p:sp>
        <p:nvSpPr>
          <p:cNvPr id="177155" name="Text Box 3"/>
          <p:cNvSpPr txBox="1">
            <a:spLocks noChangeArrowheads="1"/>
          </p:cNvSpPr>
          <p:nvPr/>
        </p:nvSpPr>
        <p:spPr bwMode="auto">
          <a:xfrm>
            <a:off x="2133600" y="1340768"/>
            <a:ext cx="8534400" cy="467820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FontTx/>
              <a:buChar char="•"/>
            </a:pPr>
            <a:r>
              <a:rPr lang="en-GB" sz="32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GB" sz="3200" i="1" dirty="0">
                <a:solidFill>
                  <a:srgbClr val="FFFFFF"/>
                </a:solidFill>
                <a:latin typeface="Arial" charset="0"/>
              </a:rPr>
              <a:t>Hypothesis</a:t>
            </a:r>
            <a:r>
              <a:rPr lang="en-GB" sz="3200" dirty="0">
                <a:solidFill>
                  <a:srgbClr val="FFFFFF"/>
                </a:solidFill>
                <a:latin typeface="Arial" charset="0"/>
              </a:rPr>
              <a:t>: Aimed to support TCM hypotheses in an RCT in the field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FontTx/>
              <a:buChar char="•"/>
            </a:pPr>
            <a:r>
              <a:rPr lang="en-GB" sz="32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GB" sz="3200" i="1" dirty="0">
                <a:solidFill>
                  <a:srgbClr val="FFFFFF"/>
                </a:solidFill>
                <a:latin typeface="Arial" charset="0"/>
              </a:rPr>
              <a:t>Design</a:t>
            </a:r>
            <a:r>
              <a:rPr lang="en-GB" sz="3200" dirty="0">
                <a:solidFill>
                  <a:srgbClr val="FFFFFF"/>
                </a:solidFill>
                <a:latin typeface="Arial" charset="0"/>
              </a:rPr>
              <a:t>: 3 intervention groups:</a:t>
            </a:r>
          </a:p>
          <a:p>
            <a:pPr marL="542925" lvl="1" fontAlgn="base"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FontTx/>
              <a:buChar char="•"/>
            </a:pPr>
            <a:r>
              <a:rPr lang="en-GB" sz="3200" dirty="0">
                <a:solidFill>
                  <a:srgbClr val="FFFFFF"/>
                </a:solidFill>
                <a:latin typeface="Arial" charset="0"/>
              </a:rPr>
              <a:t> TCM intervention (teachers provide autonomy support)</a:t>
            </a:r>
          </a:p>
          <a:p>
            <a:pPr marL="542925" lvl="1" fontAlgn="base"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FontTx/>
              <a:buChar char="•"/>
            </a:pPr>
            <a:r>
              <a:rPr lang="en-GB" sz="3200" dirty="0">
                <a:solidFill>
                  <a:srgbClr val="FFFFFF"/>
                </a:solidFill>
                <a:latin typeface="Arial" charset="0"/>
              </a:rPr>
              <a:t> TPB intervention (teachers provide belief-based support)</a:t>
            </a:r>
          </a:p>
          <a:p>
            <a:pPr marL="542925" lvl="1" fontAlgn="base"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FontTx/>
              <a:buChar char="•"/>
            </a:pPr>
            <a:r>
              <a:rPr lang="en-GB" sz="3200" dirty="0">
                <a:solidFill>
                  <a:srgbClr val="FFFFFF"/>
                </a:solidFill>
                <a:latin typeface="Arial" charset="0"/>
              </a:rPr>
              <a:t> Information only</a:t>
            </a:r>
          </a:p>
          <a:p>
            <a:pPr marL="542925" lvl="1" fontAlgn="base">
              <a:spcBef>
                <a:spcPct val="0"/>
              </a:spcBef>
              <a:spcAft>
                <a:spcPct val="0"/>
              </a:spcAft>
              <a:buClr>
                <a:srgbClr val="EAEAEA"/>
              </a:buClr>
            </a:pPr>
            <a:endParaRPr lang="en-GB" dirty="0">
              <a:solidFill>
                <a:srgbClr val="FFFFFF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AEAEA"/>
              </a:buClr>
            </a:pPr>
            <a:r>
              <a:rPr lang="en-GB" sz="2400" dirty="0" err="1">
                <a:solidFill>
                  <a:srgbClr val="FFFFFF"/>
                </a:solidFill>
                <a:latin typeface="Arial" charset="0"/>
              </a:rPr>
              <a:t>Chatzisarantis</a:t>
            </a:r>
            <a:r>
              <a:rPr lang="en-GB" sz="2400" dirty="0">
                <a:solidFill>
                  <a:srgbClr val="FFFFFF"/>
                </a:solidFill>
                <a:latin typeface="Arial" charset="0"/>
              </a:rPr>
              <a:t> &amp; Hagger (2009) </a:t>
            </a:r>
            <a:r>
              <a:rPr lang="en-GB" sz="2400" i="1" dirty="0">
                <a:solidFill>
                  <a:srgbClr val="FFFFFF"/>
                </a:solidFill>
                <a:latin typeface="Arial" charset="0"/>
              </a:rPr>
              <a:t>Psychology and Health</a:t>
            </a:r>
          </a:p>
        </p:txBody>
      </p:sp>
    </p:spTree>
    <p:extLst>
      <p:ext uri="{BB962C8B-B14F-4D97-AF65-F5344CB8AC3E}">
        <p14:creationId xmlns:p14="http://schemas.microsoft.com/office/powerpoint/2010/main" val="2956426621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7568" y="26064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Arial" panose="020B0604020202020204" pitchFamily="34" charset="0"/>
                <a:cs typeface="Arial" panose="020B0604020202020204" pitchFamily="34" charset="0"/>
              </a:rPr>
              <a:t>Step 1: Mapping of intervention components</a:t>
            </a:r>
            <a:endParaRPr lang="en-GB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842" name="Group 26"/>
          <p:cNvGraphicFramePr>
            <a:graphicFrameLocks noGrp="1"/>
          </p:cNvGraphicFramePr>
          <p:nvPr>
            <p:ph idx="1"/>
            <p:extLst/>
          </p:nvPr>
        </p:nvGraphicFramePr>
        <p:xfrm>
          <a:off x="2063751" y="1916113"/>
          <a:ext cx="8208963" cy="3190240"/>
        </p:xfrm>
        <a:graphic>
          <a:graphicData uri="http://schemas.openxmlformats.org/drawingml/2006/table">
            <a:tbl>
              <a:tblPr/>
              <a:tblGrid>
                <a:gridCol w="2309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3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Theory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Intervention component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TPB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Attitudes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Persuasive communication targeting </a:t>
                      </a: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SALIENT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beliefs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TPB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Perceived control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Reduce </a:t>
                      </a: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BARRIERS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efficacy experience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Self-determination theory 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Autonomous motivation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CHOICE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personal goals, and competence experiences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76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1919288" y="304800"/>
            <a:ext cx="87487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Step 2: Training on intervention components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847850" y="1341439"/>
            <a:ext cx="8534400" cy="518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FontTx/>
              <a:buChar char="•"/>
            </a:pPr>
            <a:r>
              <a:rPr lang="en-GB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Intervention components 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teachers provided with instruction to</a:t>
            </a:r>
            <a:r>
              <a:rPr lang="en-GB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42925" lv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FontTx/>
              <a:buChar char="•"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SDT</a:t>
            </a:r>
          </a:p>
          <a:p>
            <a:pPr lvl="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FontTx/>
              <a:buChar char="•"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Adopt a democratic approach</a:t>
            </a:r>
          </a:p>
          <a:p>
            <a:pPr lvl="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FontTx/>
              <a:buChar char="•"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Provide choice</a:t>
            </a:r>
          </a:p>
          <a:p>
            <a:pPr lvl="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FontTx/>
              <a:buChar char="•"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Help set personal goals</a:t>
            </a:r>
          </a:p>
          <a:p>
            <a:pPr lvl="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FontTx/>
              <a:buChar char="•"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Encourage questioning</a:t>
            </a:r>
          </a:p>
          <a:p>
            <a:pPr lvl="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FontTx/>
              <a:buChar char="•"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Assist in personal development</a:t>
            </a:r>
          </a:p>
          <a:p>
            <a:pPr lvl="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FontTx/>
              <a:buChar char="•"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Acknowledge conflicts and difficulties</a:t>
            </a:r>
          </a:p>
          <a:p>
            <a:pPr marL="542925" lv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FontTx/>
              <a:buChar char="•"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TPB</a:t>
            </a:r>
          </a:p>
          <a:p>
            <a:pPr lvl="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FontTx/>
              <a:buChar char="•"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Emphasize salient beliefs</a:t>
            </a:r>
          </a:p>
          <a:p>
            <a:pPr lvl="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FontTx/>
              <a:buChar char="•"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Dispel disadvantages and barriers</a:t>
            </a:r>
          </a:p>
          <a:p>
            <a:pPr lvl="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FontTx/>
              <a:buChar char="•"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Promote advantages</a:t>
            </a:r>
            <a:endParaRPr lang="en-GB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lv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</a:pPr>
            <a:endParaRPr lang="en-GB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385224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91545" y="332656"/>
            <a:ext cx="8207375" cy="996950"/>
          </a:xfrm>
        </p:spPr>
        <p:txBody>
          <a:bodyPr/>
          <a:lstStyle/>
          <a:p>
            <a:pPr>
              <a:defRPr/>
            </a:pPr>
            <a:r>
              <a:rPr lang="en-GB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br>
              <a:rPr lang="en-GB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 analysis</a:t>
            </a:r>
          </a:p>
        </p:txBody>
      </p:sp>
      <p:sp>
        <p:nvSpPr>
          <p:cNvPr id="39939" name="Text Box 13"/>
          <p:cNvSpPr txBox="1">
            <a:spLocks noChangeArrowheads="1"/>
          </p:cNvSpPr>
          <p:nvPr/>
        </p:nvSpPr>
        <p:spPr bwMode="auto">
          <a:xfrm>
            <a:off x="1919288" y="5805489"/>
            <a:ext cx="85026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Chatzisarantis, N. L. D., &amp; Hagger, M. S. (2009). Effects of an intervention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self-determination theory on self-reported leisure-time physical activity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participation. </a:t>
            </a:r>
            <a:r>
              <a:rPr lang="en-GB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Psychology and Health, 24</a:t>
            </a:r>
            <a:r>
              <a:rPr lang="en-GB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29-48.</a:t>
            </a:r>
          </a:p>
        </p:txBody>
      </p:sp>
      <p:sp>
        <p:nvSpPr>
          <p:cNvPr id="39940" name="Line 30"/>
          <p:cNvSpPr>
            <a:spLocks noChangeShapeType="1"/>
          </p:cNvSpPr>
          <p:nvPr/>
        </p:nvSpPr>
        <p:spPr bwMode="auto">
          <a:xfrm flipH="1">
            <a:off x="5880101" y="2636838"/>
            <a:ext cx="1368425" cy="1897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lg"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41" name="Line 33"/>
          <p:cNvSpPr>
            <a:spLocks noChangeShapeType="1"/>
          </p:cNvSpPr>
          <p:nvPr/>
        </p:nvSpPr>
        <p:spPr bwMode="auto">
          <a:xfrm flipH="1">
            <a:off x="9067800" y="3535363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lg"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42" name="Line 36"/>
          <p:cNvSpPr>
            <a:spLocks noChangeShapeType="1"/>
          </p:cNvSpPr>
          <p:nvPr/>
        </p:nvSpPr>
        <p:spPr bwMode="auto">
          <a:xfrm flipH="1">
            <a:off x="4800601" y="2492375"/>
            <a:ext cx="2232025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lg"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43" name="Line 37"/>
          <p:cNvSpPr>
            <a:spLocks noChangeShapeType="1"/>
          </p:cNvSpPr>
          <p:nvPr/>
        </p:nvSpPr>
        <p:spPr bwMode="auto">
          <a:xfrm flipH="1">
            <a:off x="3143251" y="2205038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lg"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44" name="Line 39"/>
          <p:cNvSpPr>
            <a:spLocks noChangeShapeType="1"/>
          </p:cNvSpPr>
          <p:nvPr/>
        </p:nvSpPr>
        <p:spPr bwMode="auto">
          <a:xfrm flipH="1" flipV="1">
            <a:off x="2495551" y="2708275"/>
            <a:ext cx="1152525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lg"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45" name="Line 41"/>
          <p:cNvSpPr>
            <a:spLocks noChangeShapeType="1"/>
          </p:cNvSpPr>
          <p:nvPr/>
        </p:nvSpPr>
        <p:spPr bwMode="auto">
          <a:xfrm flipH="1" flipV="1">
            <a:off x="7896226" y="2492376"/>
            <a:ext cx="576263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lg"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46" name="Line 45"/>
          <p:cNvSpPr>
            <a:spLocks noChangeShapeType="1"/>
          </p:cNvSpPr>
          <p:nvPr/>
        </p:nvSpPr>
        <p:spPr bwMode="auto">
          <a:xfrm flipH="1">
            <a:off x="5448300" y="2205038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lg"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47" name="Rectangle 32"/>
          <p:cNvSpPr>
            <a:spLocks noChangeArrowheads="1"/>
          </p:cNvSpPr>
          <p:nvPr/>
        </p:nvSpPr>
        <p:spPr bwMode="auto">
          <a:xfrm>
            <a:off x="9601200" y="3230563"/>
            <a:ext cx="1066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</a:p>
        </p:txBody>
      </p:sp>
      <p:sp>
        <p:nvSpPr>
          <p:cNvPr id="39948" name="Rectangle 34"/>
          <p:cNvSpPr>
            <a:spLocks noChangeArrowheads="1"/>
          </p:cNvSpPr>
          <p:nvPr/>
        </p:nvSpPr>
        <p:spPr bwMode="auto">
          <a:xfrm>
            <a:off x="1847851" y="1628775"/>
            <a:ext cx="1323975" cy="11255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Autonomy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(Intervention)</a:t>
            </a:r>
          </a:p>
        </p:txBody>
      </p:sp>
      <p:sp>
        <p:nvSpPr>
          <p:cNvPr id="39949" name="Rectangle 35"/>
          <p:cNvSpPr>
            <a:spLocks noChangeArrowheads="1"/>
          </p:cNvSpPr>
          <p:nvPr/>
        </p:nvSpPr>
        <p:spPr bwMode="auto">
          <a:xfrm>
            <a:off x="3648075" y="3068638"/>
            <a:ext cx="114935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Intrinsic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39950" name="Rectangle 38"/>
          <p:cNvSpPr>
            <a:spLocks noChangeArrowheads="1"/>
          </p:cNvSpPr>
          <p:nvPr/>
        </p:nvSpPr>
        <p:spPr bwMode="auto">
          <a:xfrm>
            <a:off x="7010400" y="1858963"/>
            <a:ext cx="9525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Attitude</a:t>
            </a:r>
          </a:p>
        </p:txBody>
      </p:sp>
      <p:sp>
        <p:nvSpPr>
          <p:cNvPr id="39951" name="Rectangle 40"/>
          <p:cNvSpPr>
            <a:spLocks noChangeArrowheads="1"/>
          </p:cNvSpPr>
          <p:nvPr/>
        </p:nvSpPr>
        <p:spPr bwMode="auto">
          <a:xfrm>
            <a:off x="8077200" y="3230563"/>
            <a:ext cx="10287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Intention</a:t>
            </a:r>
          </a:p>
        </p:txBody>
      </p:sp>
      <p:sp>
        <p:nvSpPr>
          <p:cNvPr id="39952" name="Rectangle 43"/>
          <p:cNvSpPr>
            <a:spLocks noChangeArrowheads="1"/>
          </p:cNvSpPr>
          <p:nvPr/>
        </p:nvSpPr>
        <p:spPr bwMode="auto">
          <a:xfrm>
            <a:off x="4656138" y="4508500"/>
            <a:ext cx="1225550" cy="11255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TPB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(Intervention)</a:t>
            </a:r>
          </a:p>
        </p:txBody>
      </p:sp>
      <p:sp>
        <p:nvSpPr>
          <p:cNvPr id="39953" name="Rectangle 44"/>
          <p:cNvSpPr>
            <a:spLocks noChangeArrowheads="1"/>
          </p:cNvSpPr>
          <p:nvPr/>
        </p:nvSpPr>
        <p:spPr bwMode="auto">
          <a:xfrm>
            <a:off x="4295776" y="1628775"/>
            <a:ext cx="1216025" cy="11255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Perceived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(Teacher)</a:t>
            </a:r>
          </a:p>
        </p:txBody>
      </p:sp>
      <p:cxnSp>
        <p:nvCxnSpPr>
          <p:cNvPr id="39954" name="Straight Arrow Connector 17"/>
          <p:cNvCxnSpPr>
            <a:cxnSpLocks noChangeShapeType="1"/>
            <a:stCxn id="39961" idx="3"/>
            <a:endCxn id="39951" idx="2"/>
          </p:cNvCxnSpPr>
          <p:nvPr/>
        </p:nvCxnSpPr>
        <p:spPr bwMode="auto">
          <a:xfrm flipV="1">
            <a:off x="8112126" y="3763963"/>
            <a:ext cx="479425" cy="889000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bevel/>
            <a:headEnd/>
            <a:tailEnd type="triangle" w="med" len="lg"/>
          </a:ln>
        </p:spPr>
      </p:cxnSp>
      <p:sp>
        <p:nvSpPr>
          <p:cNvPr id="39955" name="Text Box 50"/>
          <p:cNvSpPr txBox="1">
            <a:spLocks noChangeArrowheads="1"/>
          </p:cNvSpPr>
          <p:nvPr/>
        </p:nvSpPr>
        <p:spPr bwMode="auto">
          <a:xfrm>
            <a:off x="3411539" y="1787526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.29</a:t>
            </a:r>
          </a:p>
        </p:txBody>
      </p:sp>
      <p:sp>
        <p:nvSpPr>
          <p:cNvPr id="39956" name="Text Box 51"/>
          <p:cNvSpPr txBox="1">
            <a:spLocks noChangeArrowheads="1"/>
          </p:cNvSpPr>
          <p:nvPr/>
        </p:nvSpPr>
        <p:spPr bwMode="auto">
          <a:xfrm>
            <a:off x="2640014" y="306863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.40</a:t>
            </a:r>
          </a:p>
        </p:txBody>
      </p:sp>
      <p:sp>
        <p:nvSpPr>
          <p:cNvPr id="39957" name="Text Box 52"/>
          <p:cNvSpPr txBox="1">
            <a:spLocks noChangeArrowheads="1"/>
          </p:cNvSpPr>
          <p:nvPr/>
        </p:nvSpPr>
        <p:spPr bwMode="auto">
          <a:xfrm>
            <a:off x="5951539" y="1844676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.20</a:t>
            </a:r>
          </a:p>
        </p:txBody>
      </p:sp>
      <p:sp>
        <p:nvSpPr>
          <p:cNvPr id="39958" name="Text Box 53"/>
          <p:cNvSpPr txBox="1">
            <a:spLocks noChangeArrowheads="1"/>
          </p:cNvSpPr>
          <p:nvPr/>
        </p:nvSpPr>
        <p:spPr bwMode="auto">
          <a:xfrm>
            <a:off x="5735639" y="2997201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.20</a:t>
            </a:r>
          </a:p>
        </p:txBody>
      </p:sp>
      <p:sp>
        <p:nvSpPr>
          <p:cNvPr id="39959" name="Text Box 54"/>
          <p:cNvSpPr txBox="1">
            <a:spLocks noChangeArrowheads="1"/>
          </p:cNvSpPr>
          <p:nvPr/>
        </p:nvSpPr>
        <p:spPr bwMode="auto">
          <a:xfrm>
            <a:off x="6456364" y="3573463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.18</a:t>
            </a:r>
          </a:p>
        </p:txBody>
      </p:sp>
      <p:sp>
        <p:nvSpPr>
          <p:cNvPr id="39960" name="Text Box 55"/>
          <p:cNvSpPr txBox="1">
            <a:spLocks noChangeArrowheads="1"/>
          </p:cNvSpPr>
          <p:nvPr/>
        </p:nvSpPr>
        <p:spPr bwMode="auto">
          <a:xfrm>
            <a:off x="8112126" y="2565401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.29</a:t>
            </a:r>
          </a:p>
        </p:txBody>
      </p:sp>
      <p:sp>
        <p:nvSpPr>
          <p:cNvPr id="39961" name="Rectangle 22"/>
          <p:cNvSpPr>
            <a:spLocks noChangeArrowheads="1"/>
          </p:cNvSpPr>
          <p:nvPr/>
        </p:nvSpPr>
        <p:spPr bwMode="auto">
          <a:xfrm>
            <a:off x="6888163" y="4221163"/>
            <a:ext cx="1223962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Perceived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39962" name="Text Box 58"/>
          <p:cNvSpPr txBox="1">
            <a:spLocks noChangeArrowheads="1"/>
          </p:cNvSpPr>
          <p:nvPr/>
        </p:nvSpPr>
        <p:spPr bwMode="auto">
          <a:xfrm>
            <a:off x="8328026" y="4149726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.23</a:t>
            </a:r>
          </a:p>
        </p:txBody>
      </p:sp>
      <p:sp>
        <p:nvSpPr>
          <p:cNvPr id="39963" name="Text Box 59"/>
          <p:cNvSpPr txBox="1">
            <a:spLocks noChangeArrowheads="1"/>
          </p:cNvSpPr>
          <p:nvPr/>
        </p:nvSpPr>
        <p:spPr bwMode="auto">
          <a:xfrm>
            <a:off x="9048751" y="3141663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.69</a:t>
            </a:r>
          </a:p>
        </p:txBody>
      </p:sp>
    </p:spTree>
    <p:extLst>
      <p:ext uri="{BB962C8B-B14F-4D97-AF65-F5344CB8AC3E}">
        <p14:creationId xmlns:p14="http://schemas.microsoft.com/office/powerpoint/2010/main" val="110786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1847528" y="1844825"/>
            <a:ext cx="8534400" cy="440120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71463" indent="-2714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FontTx/>
              <a:buChar char="•"/>
            </a:pPr>
            <a:r>
              <a:rPr lang="en-GB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Provision of autonomy support (SDT) provided changes in perceived autonomy support and autonomous motivation</a:t>
            </a:r>
          </a:p>
          <a:p>
            <a:pPr marL="271463" indent="-2714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FontTx/>
              <a:buChar char="•"/>
            </a:pPr>
            <a:r>
              <a:rPr lang="en-GB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Belief-based (TPB) intervention changed attitudes</a:t>
            </a:r>
          </a:p>
          <a:p>
            <a:pPr marL="271463" indent="-2714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FontTx/>
              <a:buChar char="•"/>
            </a:pPr>
            <a:r>
              <a:rPr lang="en-GB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intervention components increased behaviour</a:t>
            </a:r>
          </a:p>
          <a:p>
            <a:pPr marL="271463" indent="-2714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FontTx/>
              <a:buChar char="•"/>
            </a:pPr>
            <a:r>
              <a:rPr lang="en-GB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trans-contextual model and interventions based on the TPB</a:t>
            </a:r>
          </a:p>
          <a:p>
            <a:pPr marL="271463" indent="-2714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FontTx/>
              <a:buChar char="•"/>
            </a:pPr>
            <a:r>
              <a:rPr lang="en-GB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 of ‘hybrid’ models of intervention (</a:t>
            </a:r>
            <a:r>
              <a:rPr lang="en-GB" sz="28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Koestner</a:t>
            </a:r>
            <a:r>
              <a:rPr lang="en-GB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2003; Prestwich et al., 2004)</a:t>
            </a:r>
          </a:p>
          <a:p>
            <a:pPr marL="271463" indent="-2714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FontTx/>
              <a:buChar char="•"/>
            </a:pPr>
            <a:endParaRPr lang="en-GB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2351088" y="260350"/>
            <a:ext cx="739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0" dirty="0">
                <a:solidFill>
                  <a:srgbClr val="EAEAEA"/>
                </a:solidFill>
                <a:latin typeface="Arial" pitchFamily="34" charset="0"/>
                <a:cs typeface="Arial" panose="020B0604020202020204" pitchFamily="34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4030571716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179" y="1222489"/>
            <a:ext cx="1272827" cy="54213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449480"/>
              </p:ext>
            </p:extLst>
          </p:nvPr>
        </p:nvGraphicFramePr>
        <p:xfrm>
          <a:off x="278673" y="-180351"/>
          <a:ext cx="11610108" cy="7343151"/>
        </p:xfrm>
        <a:graphic>
          <a:graphicData uri="http://schemas.openxmlformats.org/drawingml/2006/table">
            <a:tbl>
              <a:tblPr/>
              <a:tblGrid>
                <a:gridCol w="11610108">
                  <a:extLst>
                    <a:ext uri="{9D8B030D-6E8A-4147-A177-3AD203B41FA5}">
                      <a16:colId xmlns:a16="http://schemas.microsoft.com/office/drawing/2014/main" val="2549693755"/>
                    </a:ext>
                  </a:extLst>
                </a:gridCol>
              </a:tblGrid>
              <a:tr h="624487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6347908"/>
                  </a:ext>
                </a:extLst>
              </a:tr>
              <a:tr h="1110344">
                <a:tc>
                  <a:txBody>
                    <a:bodyPr/>
                    <a:lstStyle/>
                    <a:p>
                      <a:pPr algn="ctr"/>
                      <a:r>
                        <a:rPr lang="fi-FI" sz="2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fi-FI" sz="2800" b="1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hysical</a:t>
                      </a:r>
                      <a:r>
                        <a:rPr lang="fi-FI" sz="28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2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fi-FI" sz="2800" b="1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ducation</a:t>
                      </a:r>
                      <a:r>
                        <a:rPr lang="fi-FI" sz="28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2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i-FI" sz="2800" b="1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eacher</a:t>
                      </a:r>
                      <a:r>
                        <a:rPr lang="fi-FI" sz="28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2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fi-FI" sz="2800" b="1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utonomy</a:t>
                      </a:r>
                      <a:r>
                        <a:rPr lang="fi-FI" sz="28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2800" b="1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</a:t>
                      </a:r>
                      <a:r>
                        <a:rPr lang="fi-FI" sz="28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Training to </a:t>
                      </a:r>
                      <a:r>
                        <a:rPr lang="fi-FI" sz="2800" b="1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Promote</a:t>
                      </a:r>
                      <a:r>
                        <a:rPr lang="fi-FI" sz="28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2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fi-FI" sz="2800" b="1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eisure-time</a:t>
                      </a:r>
                      <a:r>
                        <a:rPr lang="fi-FI" sz="28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2800" b="1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lang="fi-FI" sz="28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Activity in </a:t>
                      </a:r>
                      <a:r>
                        <a:rPr lang="fi-FI" sz="2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i-FI" sz="2800" b="1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tudents</a:t>
                      </a:r>
                      <a:r>
                        <a:rPr lang="fi-FI" sz="28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fi-FI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PETALS</a:t>
                      </a:r>
                      <a:r>
                        <a:rPr lang="fi-FI" sz="28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fi-FI" sz="28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Intervention</a:t>
                      </a:r>
                      <a:endParaRPr lang="fi-FI" sz="28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5030601"/>
                  </a:ext>
                </a:extLst>
              </a:tr>
              <a:tr h="626366">
                <a:tc>
                  <a:txBody>
                    <a:bodyPr/>
                    <a:lstStyle/>
                    <a:p>
                      <a:r>
                        <a:rPr lang="fi-FI" sz="2000" b="1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Theoretical</a:t>
                      </a:r>
                      <a:r>
                        <a:rPr lang="fi-FI" sz="20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2000" b="1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Basis</a:t>
                      </a:r>
                      <a:r>
                        <a:rPr lang="fi-FI" sz="20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the PETALS Intervention Program: The </a:t>
                      </a:r>
                      <a:r>
                        <a:rPr lang="fi-FI" sz="2000" b="1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Trans-Contextual</a:t>
                      </a:r>
                      <a:r>
                        <a:rPr lang="fi-FI" sz="20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2000" b="1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Model</a:t>
                      </a:r>
                      <a:endParaRPr lang="fi-FI" sz="20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i-FI" sz="18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Martin S. Hagger</a:t>
                      </a:r>
                      <a:r>
                        <a:rPr lang="fi-FI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Mary Hassandra, Arto Laukkanen, Juho Polet, Nelli Hankonen, Mirja Hirvensalo, Taru Lintunen</a:t>
                      </a:r>
                    </a:p>
                    <a:p>
                      <a:endParaRPr lang="fi-FI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4098185"/>
                  </a:ext>
                </a:extLst>
              </a:tr>
              <a:tr h="718997">
                <a:tc>
                  <a:txBody>
                    <a:bodyPr/>
                    <a:lstStyle/>
                    <a:p>
                      <a:r>
                        <a:rPr lang="fi-FI" sz="2000" b="1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Predicting</a:t>
                      </a:r>
                      <a:r>
                        <a:rPr lang="fi-FI" sz="20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2000" b="1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</a:t>
                      </a:r>
                      <a:r>
                        <a:rPr lang="fi-FI" sz="20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Out-of-School </a:t>
                      </a:r>
                      <a:r>
                        <a:rPr lang="fi-FI" sz="2000" b="1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lang="fi-FI" sz="20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Activity Using the </a:t>
                      </a:r>
                      <a:r>
                        <a:rPr lang="fi-FI" sz="2000" b="1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Trans-Contextual</a:t>
                      </a:r>
                      <a:r>
                        <a:rPr lang="fi-FI" sz="20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2000" b="1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Model</a:t>
                      </a:r>
                      <a:endParaRPr lang="fi-FI" sz="20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i-FI" sz="18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Juho Polet</a:t>
                      </a:r>
                      <a:r>
                        <a:rPr lang="fi-FI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Martin S. Hagger, Maiken Hansen, Taru Lintunen</a:t>
                      </a:r>
                      <a:endParaRPr lang="fi-FI" sz="1800" b="0" kern="1200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b="1" i="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1661408"/>
                  </a:ext>
                </a:extLst>
              </a:tr>
              <a:tr h="619108">
                <a:tc>
                  <a:txBody>
                    <a:bodyPr/>
                    <a:lstStyle/>
                    <a:p>
                      <a:r>
                        <a:rPr lang="fi-FI" sz="2000" b="1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  <a:r>
                        <a:rPr lang="fi-FI" sz="20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the </a:t>
                      </a:r>
                      <a:r>
                        <a:rPr lang="fi-FI" sz="2000" b="1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Development</a:t>
                      </a:r>
                      <a:r>
                        <a:rPr lang="fi-FI" sz="20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the </a:t>
                      </a:r>
                      <a:r>
                        <a:rPr lang="fi-FI" sz="2000" b="1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Autonomy-Supportive</a:t>
                      </a:r>
                      <a:r>
                        <a:rPr lang="fi-FI" sz="20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 </a:t>
                      </a:r>
                      <a:r>
                        <a:rPr lang="fi-FI" sz="2000" b="1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Teacher</a:t>
                      </a:r>
                      <a:r>
                        <a:rPr lang="fi-FI" sz="20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Training Program (PETALS</a:t>
                      </a:r>
                      <a:r>
                        <a:rPr lang="fi-FI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fi-FI" sz="1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i-FI" sz="18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Mary Hassandra</a:t>
                      </a:r>
                      <a:r>
                        <a:rPr lang="fi-FI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Arto Laukkanen, Taru Lintunen, Juho Polet, Nelli Hankonen, Mirja Hirvensalo, Martin S. Hagger</a:t>
                      </a:r>
                      <a:endParaRPr lang="fi-FI" sz="1800" b="0" kern="1200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b="1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662983"/>
                  </a:ext>
                </a:extLst>
              </a:tr>
              <a:tr h="771875">
                <a:tc>
                  <a:txBody>
                    <a:bodyPr/>
                    <a:lstStyle/>
                    <a:p>
                      <a:r>
                        <a:rPr lang="fi-FI" sz="2000" b="1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Implementation</a:t>
                      </a:r>
                      <a:r>
                        <a:rPr lang="fi-FI" sz="20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the PETALS Intervention </a:t>
                      </a:r>
                      <a:r>
                        <a:rPr lang="fi-FI" sz="2000" b="1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Teacher</a:t>
                      </a:r>
                      <a:r>
                        <a:rPr lang="fi-FI" sz="20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Training Program</a:t>
                      </a:r>
                      <a:endParaRPr lang="fi-FI" sz="20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i-FI" sz="18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Arto Laukkanen</a:t>
                      </a:r>
                      <a:r>
                        <a:rPr lang="fi-FI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Mary Hassandra, Juho Polet, Marjo Rantalainen, Elisa Kaaja, Martin S. Hagger, Taru Lintunen</a:t>
                      </a:r>
                      <a:endParaRPr lang="fi-FI" sz="1800" b="0" kern="1200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b="1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3784256"/>
                  </a:ext>
                </a:extLst>
              </a:tr>
              <a:tr h="873768">
                <a:tc>
                  <a:txBody>
                    <a:bodyPr/>
                    <a:lstStyle/>
                    <a:p>
                      <a:r>
                        <a:rPr lang="fi-FI" sz="2000" b="1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Acceptability</a:t>
                      </a:r>
                      <a:r>
                        <a:rPr lang="fi-FI" sz="20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the </a:t>
                      </a:r>
                      <a:r>
                        <a:rPr lang="fi-FI" sz="2000" b="1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Petals</a:t>
                      </a:r>
                      <a:r>
                        <a:rPr lang="fi-FI" sz="20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 </a:t>
                      </a:r>
                      <a:r>
                        <a:rPr lang="fi-FI" sz="2000" b="1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Teacher</a:t>
                      </a:r>
                      <a:r>
                        <a:rPr lang="fi-FI" sz="20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Training Programme to </a:t>
                      </a:r>
                      <a:r>
                        <a:rPr lang="fi-FI" sz="2000" b="1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Promote</a:t>
                      </a:r>
                      <a:r>
                        <a:rPr lang="fi-FI" sz="20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2000" b="1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Autonomous</a:t>
                      </a:r>
                      <a:r>
                        <a:rPr lang="fi-FI" sz="20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2000" b="1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Motivation</a:t>
                      </a:r>
                      <a:r>
                        <a:rPr lang="fi-FI" sz="20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2000" b="1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toward</a:t>
                      </a:r>
                      <a:r>
                        <a:rPr lang="fi-FI" sz="20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2000" b="1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lang="fi-FI" sz="20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Activity</a:t>
                      </a:r>
                      <a:endParaRPr lang="fi-FI" sz="20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i-FI" sz="18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Taru Lintunen</a:t>
                      </a:r>
                      <a:r>
                        <a:rPr lang="fi-FI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Mary Hassandra, Juho Polet, Nelli Hankonen, Mirja Hirvensalo, Martin S. </a:t>
                      </a:r>
                      <a:r>
                        <a:rPr lang="fi-FI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Hagger</a:t>
                      </a:r>
                    </a:p>
                    <a:p>
                      <a:endParaRPr lang="fi-FI" sz="1800" b="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b="1" i="0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Discussant: </a:t>
                      </a:r>
                      <a:r>
                        <a:rPr lang="fi-FI" sz="1800" b="0" i="0" u="sng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r>
                        <a:rPr lang="fi-FI" sz="1800" b="0" u="sng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lyn</a:t>
                      </a:r>
                      <a:r>
                        <a:rPr lang="fi-FI" sz="1800" b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C. Roberts </a:t>
                      </a:r>
                      <a:endParaRPr lang="en-US" sz="1800" b="0" i="0" u="sng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i-FI" b="0" i="1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3807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468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ChangeArrowheads="1"/>
          </p:cNvSpPr>
          <p:nvPr/>
        </p:nvSpPr>
        <p:spPr bwMode="auto">
          <a:xfrm>
            <a:off x="2423592" y="620688"/>
            <a:ext cx="882047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Advancing the Trans-Contextual Model</a:t>
            </a:r>
          </a:p>
        </p:txBody>
      </p:sp>
      <p:sp>
        <p:nvSpPr>
          <p:cNvPr id="252931" name="Text Box 3"/>
          <p:cNvSpPr txBox="1">
            <a:spLocks noChangeArrowheads="1"/>
          </p:cNvSpPr>
          <p:nvPr/>
        </p:nvSpPr>
        <p:spPr bwMode="auto">
          <a:xfrm>
            <a:off x="2111457" y="1844824"/>
            <a:ext cx="8534400" cy="57554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271463" indent="-271463" fontAlgn="base"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FontTx/>
              <a:buChar char="•"/>
            </a:pPr>
            <a:r>
              <a:rPr lang="en-GB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for support in other domains such as maths homework in and out of school </a:t>
            </a:r>
            <a:r>
              <a:rPr lang="en-GB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(e.g., Hagger et al., 2015, 2016)</a:t>
            </a:r>
          </a:p>
          <a:p>
            <a:pPr marL="271463" indent="-271463" fontAlgn="base"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FontTx/>
              <a:buChar char="•"/>
            </a:pPr>
            <a:r>
              <a:rPr lang="en-GB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to look at ‘change’ in model components </a:t>
            </a:r>
            <a:r>
              <a:rPr lang="en-GB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(e.g., </a:t>
            </a:r>
            <a:r>
              <a:rPr lang="en-GB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Polet</a:t>
            </a:r>
            <a:r>
              <a:rPr lang="en-GB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2019)</a:t>
            </a:r>
            <a:endParaRPr lang="en-GB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indent="-271463" fontAlgn="base"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FontTx/>
              <a:buChar char="•"/>
            </a:pPr>
            <a:r>
              <a:rPr lang="en-GB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effective in matching components of autonomy support with theory constructs and training materials </a:t>
            </a:r>
            <a:r>
              <a:rPr lang="en-GB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(e.g., </a:t>
            </a:r>
            <a:r>
              <a:rPr lang="en-GB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Hassandra</a:t>
            </a:r>
            <a:r>
              <a:rPr lang="en-GB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2019; Laukkanen et al. 2019)</a:t>
            </a:r>
          </a:p>
          <a:p>
            <a:pPr marL="271463" indent="-271463" fontAlgn="base"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FontTx/>
              <a:buChar char="•"/>
            </a:pPr>
            <a:r>
              <a:rPr lang="en-GB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for an acceptable intervention </a:t>
            </a:r>
            <a:r>
              <a:rPr lang="en-GB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(e.g., Lintunen et al., 2019)</a:t>
            </a:r>
            <a:endParaRPr lang="en-GB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indent="-271463" fontAlgn="base"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FontTx/>
              <a:buChar char="•"/>
            </a:pPr>
            <a:endParaRPr lang="en-GB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indent="-271463" fontAlgn="base"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FontTx/>
              <a:buChar char="•"/>
            </a:pPr>
            <a:endParaRPr lang="en-GB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indent="-271463" fontAlgn="base"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FontTx/>
              <a:buChar char="•"/>
            </a:pPr>
            <a:endParaRPr lang="en-GB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543466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367808" y="4077072"/>
            <a:ext cx="453618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271463" indent="-2714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EAEAEA"/>
              </a:buClr>
            </a:pPr>
            <a:r>
              <a:rPr lang="en-GB" sz="2800" dirty="0">
                <a:solidFill>
                  <a:srgbClr val="FFFFFF"/>
                </a:solidFill>
                <a:latin typeface="Tahoma" pitchFamily="34" charset="0"/>
              </a:rPr>
              <a:t>www.martinhagger.com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3071664" y="1700808"/>
            <a:ext cx="6192688" cy="237626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Deflate">
              <a:avLst>
                <a:gd name="adj" fmla="val 24601"/>
              </a:avLst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5400" b="1" dirty="0">
                <a:ln w="17780" cmpd="sng">
                  <a:solidFill>
                    <a:srgbClr val="66CCF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66CCFF">
                        <a:tint val="63000"/>
                        <a:sat val="105000"/>
                      </a:srgbClr>
                    </a:gs>
                    <a:gs pos="90000">
                      <a:srgbClr val="66CCF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Thank You!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655840" y="4590484"/>
            <a:ext cx="324036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271463" indent="-2714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EAEAEA"/>
              </a:buClr>
            </a:pPr>
            <a:r>
              <a:rPr lang="en-GB" sz="2800" dirty="0">
                <a:solidFill>
                  <a:srgbClr val="FFFFFF"/>
                </a:solidFill>
                <a:latin typeface="Tahoma" pitchFamily="34" charset="0"/>
              </a:rPr>
              <a:t>www.curtin.edu.au</a:t>
            </a:r>
          </a:p>
        </p:txBody>
      </p:sp>
    </p:spTree>
    <p:extLst>
      <p:ext uri="{BB962C8B-B14F-4D97-AF65-F5344CB8AC3E}">
        <p14:creationId xmlns:p14="http://schemas.microsoft.com/office/powerpoint/2010/main" val="57067507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095" y="249517"/>
            <a:ext cx="1450529" cy="6178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29594" y="249518"/>
            <a:ext cx="6816436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endParaRPr lang="en-US" sz="3600" b="1" dirty="0">
              <a:solidFill>
                <a:srgbClr val="000000"/>
              </a:solidFill>
              <a:latin typeface="Calibri" panose="020F0502020204030204"/>
            </a:endParaRPr>
          </a:p>
          <a:p>
            <a:pPr algn="ctr" defTabSz="685800"/>
            <a:endParaRPr lang="en-US" sz="2800" i="1" dirty="0">
              <a:solidFill>
                <a:srgbClr val="7030A0"/>
              </a:solidFill>
              <a:latin typeface="Calibri" panose="020F0502020204030204"/>
            </a:endParaRPr>
          </a:p>
          <a:p>
            <a:pPr algn="ctr" defTabSz="685800"/>
            <a:endParaRPr lang="en-US" sz="2800" i="1" dirty="0">
              <a:solidFill>
                <a:srgbClr val="7030A0"/>
              </a:solidFill>
              <a:latin typeface="Calibri" panose="020F0502020204030204"/>
            </a:endParaRPr>
          </a:p>
          <a:p>
            <a:pPr algn="ctr" defTabSz="685800"/>
            <a:endParaRPr lang="en-US" sz="2800" i="1" dirty="0">
              <a:solidFill>
                <a:srgbClr val="7030A0"/>
              </a:solidFill>
              <a:latin typeface="Calibri" panose="020F0502020204030204"/>
            </a:endParaRPr>
          </a:p>
          <a:p>
            <a:pPr algn="ctr" defTabSz="685800"/>
            <a:r>
              <a:rPr lang="en-US" sz="2800" i="1" dirty="0">
                <a:solidFill>
                  <a:srgbClr val="7030A0"/>
                </a:solidFill>
                <a:latin typeface="Calibri" panose="020F0502020204030204"/>
              </a:rPr>
              <a:t>Juho Polet, </a:t>
            </a:r>
            <a:r>
              <a:rPr lang="en-US" sz="2800" i="1" dirty="0" err="1">
                <a:solidFill>
                  <a:srgbClr val="7030A0"/>
                </a:solidFill>
                <a:latin typeface="Calibri" panose="020F0502020204030204"/>
              </a:rPr>
              <a:t>Taru</a:t>
            </a:r>
            <a:r>
              <a:rPr lang="en-US" sz="2800" i="1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Calibri" panose="020F0502020204030204"/>
              </a:rPr>
              <a:t>Lintunen</a:t>
            </a:r>
            <a:r>
              <a:rPr lang="en-US" sz="2800" i="1" dirty="0">
                <a:solidFill>
                  <a:srgbClr val="7030A0"/>
                </a:solidFill>
                <a:latin typeface="Calibri" panose="020F0502020204030204"/>
              </a:rPr>
              <a:t>, </a:t>
            </a:r>
            <a:r>
              <a:rPr lang="en-US" sz="2800" i="1" dirty="0" err="1">
                <a:solidFill>
                  <a:srgbClr val="7030A0"/>
                </a:solidFill>
                <a:latin typeface="Calibri" panose="020F0502020204030204"/>
              </a:rPr>
              <a:t>Maiken</a:t>
            </a:r>
            <a:r>
              <a:rPr lang="en-US" sz="2800" i="1" dirty="0">
                <a:solidFill>
                  <a:srgbClr val="7030A0"/>
                </a:solidFill>
                <a:latin typeface="Calibri" panose="020F0502020204030204"/>
              </a:rPr>
              <a:t> Hansen, &amp; Martin </a:t>
            </a:r>
            <a:r>
              <a:rPr lang="en-US" sz="2800" i="1" dirty="0" err="1">
                <a:solidFill>
                  <a:srgbClr val="7030A0"/>
                </a:solidFill>
                <a:latin typeface="Calibri" panose="020F0502020204030204"/>
              </a:rPr>
              <a:t>Hagger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/>
              </a:rPr>
              <a:t> </a:t>
            </a:r>
          </a:p>
          <a:p>
            <a:pPr algn="ctr" defTabSz="685800"/>
            <a:endParaRPr lang="en-US" sz="2800" b="1" dirty="0">
              <a:solidFill>
                <a:srgbClr val="000000"/>
              </a:solidFill>
              <a:latin typeface="Calibri" panose="020F0502020204030204"/>
            </a:endParaRPr>
          </a:p>
          <a:p>
            <a:pPr algn="ctr" defTabSz="685800"/>
            <a:r>
              <a:rPr lang="en-US" sz="2800" dirty="0">
                <a:solidFill>
                  <a:srgbClr val="000000"/>
                </a:solidFill>
                <a:latin typeface="Calibri" panose="020F0502020204030204"/>
              </a:rPr>
              <a:t>University of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/>
              </a:rPr>
              <a:t>Jyväskylä</a:t>
            </a:r>
            <a:r>
              <a:rPr lang="en-US" sz="2800" dirty="0">
                <a:solidFill>
                  <a:srgbClr val="000000"/>
                </a:solidFill>
                <a:latin typeface="Calibri" panose="020F0502020204030204"/>
              </a:rPr>
              <a:t>, Finland</a:t>
            </a:r>
          </a:p>
          <a:p>
            <a:pPr algn="ctr" defTabSz="685800"/>
            <a:r>
              <a:rPr lang="en-US" sz="2000" dirty="0">
                <a:solidFill>
                  <a:srgbClr val="000000"/>
                </a:solidFill>
                <a:latin typeface="Calibri" panose="020F0502020204030204"/>
              </a:rPr>
              <a:t> </a:t>
            </a:r>
            <a:endParaRPr lang="en-US" sz="2000" b="1" dirty="0">
              <a:solidFill>
                <a:srgbClr val="000000"/>
              </a:solidFill>
              <a:latin typeface="Calibri" panose="020F0502020204030204"/>
            </a:endParaRPr>
          </a:p>
          <a:p>
            <a:pPr algn="ctr" defTabSz="685800"/>
            <a:r>
              <a:rPr lang="en-US" sz="2800" i="1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Predicting </a:t>
            </a:r>
            <a:r>
              <a:rPr lang="en-US" sz="2800" i="1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Change in </a:t>
            </a:r>
            <a:r>
              <a:rPr lang="en-US" sz="2800" i="1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leisure-time Physical  </a:t>
            </a:r>
            <a:r>
              <a:rPr lang="en-US" sz="2800" i="1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Activity Using the Trans-Contextual Model</a:t>
            </a:r>
            <a:endParaRPr lang="en-US" sz="2800" i="1" dirty="0">
              <a:solidFill>
                <a:srgbClr val="4472C4"/>
              </a:solidFill>
              <a:latin typeface="Calibri" panose="020F0502020204030204"/>
            </a:endParaRPr>
          </a:p>
          <a:p>
            <a:pPr algn="ctr" defTabSz="685800"/>
            <a:endParaRPr lang="en-US" sz="2800" i="1" dirty="0">
              <a:solidFill>
                <a:srgbClr val="4472C4"/>
              </a:solidFill>
              <a:latin typeface="Calibri" panose="020F0502020204030204"/>
            </a:endParaRPr>
          </a:p>
          <a:p>
            <a:pPr algn="ctr" defTabSz="685800"/>
            <a:r>
              <a:rPr lang="en-US" sz="2000" i="1" u="sng" dirty="0">
                <a:solidFill>
                  <a:srgbClr val="4472C4"/>
                </a:solidFill>
                <a:latin typeface="Calibri" panose="020F0502020204030204"/>
              </a:rPr>
              <a:t>www.fidiproimpact.com</a:t>
            </a:r>
            <a:endParaRPr lang="en-US" sz="2000" i="1" u="sng" dirty="0">
              <a:solidFill>
                <a:srgbClr val="4472C4"/>
              </a:solidFill>
              <a:latin typeface="Calibri" panose="020F0502020204030204"/>
            </a:endParaRPr>
          </a:p>
          <a:p>
            <a:pPr algn="ctr" defTabSz="685800"/>
            <a:endParaRPr lang="fi-FI" sz="3600" dirty="0">
              <a:solidFill>
                <a:srgbClr val="000000"/>
              </a:solidFill>
              <a:latin typeface="Calibri" panose="020F0502020204030204"/>
            </a:endParaRPr>
          </a:p>
          <a:p>
            <a:pPr algn="ctr" defTabSz="685800"/>
            <a:endParaRPr lang="en-US" sz="360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6609" y="6237934"/>
            <a:ext cx="2364201" cy="397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7114" y="5954735"/>
            <a:ext cx="1720488" cy="695147"/>
          </a:xfrm>
          <a:prstGeom prst="rect">
            <a:avLst/>
          </a:prstGeom>
        </p:spPr>
      </p:pic>
      <p:sp>
        <p:nvSpPr>
          <p:cNvPr id="5" name="AutoShape 2" descr="Opetus- ja kulttuuriministeriö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440" r="57770"/>
          <a:stretch/>
        </p:blipFill>
        <p:spPr>
          <a:xfrm>
            <a:off x="1794436" y="5216554"/>
            <a:ext cx="1008000" cy="1428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1101" y="5967029"/>
            <a:ext cx="1347625" cy="678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60877" y="5967030"/>
            <a:ext cx="2052930" cy="6680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5101" y="391158"/>
            <a:ext cx="2565423" cy="12767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677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Rationale</a:t>
            </a:r>
            <a:endParaRPr lang="fi-FI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Decreasing levels of physical activity </a:t>
            </a:r>
            <a:r>
              <a:rPr lang="en-US" dirty="0" smtClean="0"/>
              <a:t>during adolescent years reported internationally </a:t>
            </a:r>
            <a:r>
              <a:rPr lang="en-US" dirty="0"/>
              <a:t>in epidemiological data (</a:t>
            </a:r>
            <a:r>
              <a:rPr lang="en-US" dirty="0" err="1"/>
              <a:t>Sallis</a:t>
            </a:r>
            <a:r>
              <a:rPr lang="en-US" dirty="0"/>
              <a:t>, </a:t>
            </a:r>
            <a:r>
              <a:rPr lang="en-US" dirty="0" smtClean="0"/>
              <a:t>2000, </a:t>
            </a:r>
            <a:r>
              <a:rPr lang="en-US" dirty="0" err="1" smtClean="0"/>
              <a:t>Dumith</a:t>
            </a:r>
            <a:r>
              <a:rPr lang="en-US" dirty="0" smtClean="0"/>
              <a:t> et al. 2011). </a:t>
            </a:r>
          </a:p>
          <a:p>
            <a:pPr lvl="1"/>
            <a:r>
              <a:rPr lang="en-US" dirty="0" smtClean="0"/>
              <a:t>Decline is most dramatic in non-organized activities, between ages 13-18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 Finland:</a:t>
            </a:r>
          </a:p>
          <a:p>
            <a:pPr lvl="1"/>
            <a:r>
              <a:rPr lang="en-US" dirty="0" smtClean="0"/>
              <a:t>41 </a:t>
            </a:r>
            <a:r>
              <a:rPr lang="en-US" dirty="0"/>
              <a:t>% of 11-year old </a:t>
            </a:r>
            <a:r>
              <a:rPr lang="en-US" dirty="0" smtClean="0"/>
              <a:t>students</a:t>
            </a:r>
          </a:p>
          <a:p>
            <a:pPr lvl="1"/>
            <a:r>
              <a:rPr lang="en-US" dirty="0" smtClean="0"/>
              <a:t>17 </a:t>
            </a:r>
            <a:r>
              <a:rPr lang="en-US" dirty="0"/>
              <a:t>% of 15-year old students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	Meet guidelines </a:t>
            </a:r>
            <a:r>
              <a:rPr lang="en-US" dirty="0"/>
              <a:t>for physical </a:t>
            </a:r>
            <a:r>
              <a:rPr lang="en-US" dirty="0" smtClean="0"/>
              <a:t>activity </a:t>
            </a:r>
            <a:r>
              <a:rPr lang="en-US" dirty="0"/>
              <a:t>(</a:t>
            </a:r>
            <a:r>
              <a:rPr lang="en-US" dirty="0" err="1"/>
              <a:t>Kokko</a:t>
            </a:r>
            <a:r>
              <a:rPr lang="en-US" dirty="0"/>
              <a:t> et al., 2016</a:t>
            </a:r>
            <a:r>
              <a:rPr lang="en-US" dirty="0" smtClean="0"/>
              <a:t>).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r>
              <a:rPr lang="en-US" dirty="0"/>
              <a:t>Physical education (PE) in secondary school is a potentially useful existing </a:t>
            </a:r>
            <a:r>
              <a:rPr lang="en-US" dirty="0" smtClean="0"/>
              <a:t>network to </a:t>
            </a:r>
            <a:r>
              <a:rPr lang="en-US" dirty="0"/>
              <a:t>promote physical </a:t>
            </a:r>
            <a:r>
              <a:rPr lang="en-US" dirty="0" smtClean="0"/>
              <a:t>activity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215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118990"/>
            <a:ext cx="7886700" cy="1325563"/>
          </a:xfrm>
        </p:spPr>
        <p:txBody>
          <a:bodyPr/>
          <a:lstStyle/>
          <a:p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Trans-Contextual</a:t>
            </a:r>
            <a:r>
              <a:rPr lang="fi-FI" dirty="0" smtClean="0"/>
              <a:t> </a:t>
            </a:r>
            <a:r>
              <a:rPr lang="fi-FI" dirty="0" err="1" smtClean="0"/>
              <a:t>Model</a:t>
            </a:r>
            <a:r>
              <a:rPr lang="fi-FI" dirty="0" smtClean="0"/>
              <a:t> </a:t>
            </a:r>
            <a:r>
              <a:rPr lang="fi-FI" sz="3200" dirty="0"/>
              <a:t>(</a:t>
            </a:r>
            <a:r>
              <a:rPr lang="fi-FI" sz="3200" dirty="0" err="1"/>
              <a:t>Hagger</a:t>
            </a:r>
            <a:r>
              <a:rPr lang="fi-FI" sz="3200" dirty="0"/>
              <a:t> et al., 2003).</a:t>
            </a:r>
            <a:endParaRPr lang="fi-FI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52650" y="1670532"/>
            <a:ext cx="8354712" cy="4973337"/>
          </a:xfrm>
        </p:spPr>
        <p:txBody>
          <a:bodyPr>
            <a:normAutofit/>
          </a:bodyPr>
          <a:lstStyle/>
          <a:p>
            <a:r>
              <a:rPr lang="en-US" dirty="0" smtClean="0"/>
              <a:t>An </a:t>
            </a:r>
            <a:r>
              <a:rPr lang="en-US" dirty="0"/>
              <a:t>integrated theoretical </a:t>
            </a:r>
            <a:r>
              <a:rPr lang="en-US" dirty="0" smtClean="0"/>
              <a:t>model that is used to outline:</a:t>
            </a:r>
          </a:p>
          <a:p>
            <a:pPr lvl="1"/>
            <a:r>
              <a:rPr lang="en-US" dirty="0" smtClean="0"/>
              <a:t> </a:t>
            </a:r>
            <a:r>
              <a:rPr lang="en-US" sz="2800" dirty="0">
                <a:solidFill>
                  <a:srgbClr val="7030A0"/>
                </a:solidFill>
              </a:rPr>
              <a:t>How </a:t>
            </a:r>
            <a:r>
              <a:rPr lang="en-US" sz="2800" dirty="0">
                <a:solidFill>
                  <a:srgbClr val="7030A0"/>
                </a:solidFill>
              </a:rPr>
              <a:t>students’ perceptions of PE teachers’ support for their </a:t>
            </a:r>
            <a:r>
              <a:rPr lang="en-US" sz="2800" dirty="0">
                <a:solidFill>
                  <a:srgbClr val="7030A0"/>
                </a:solidFill>
              </a:rPr>
              <a:t>autonomous motivation </a:t>
            </a:r>
            <a:r>
              <a:rPr lang="en-US" sz="2800" dirty="0">
                <a:solidFill>
                  <a:srgbClr val="7030A0"/>
                </a:solidFill>
              </a:rPr>
              <a:t>in </a:t>
            </a:r>
            <a:r>
              <a:rPr lang="en-US" sz="2800" dirty="0">
                <a:solidFill>
                  <a:srgbClr val="7030A0"/>
                </a:solidFill>
              </a:rPr>
              <a:t>class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7030A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7030A0"/>
                </a:solidFill>
              </a:rPr>
              <a:t>promotes their motivation and intention </a:t>
            </a:r>
            <a:r>
              <a:rPr lang="en-US" sz="2800" dirty="0">
                <a:solidFill>
                  <a:srgbClr val="7030A0"/>
                </a:solidFill>
              </a:rPr>
              <a:t>to engage in </a:t>
            </a:r>
            <a:r>
              <a:rPr lang="en-US" sz="2800" dirty="0">
                <a:solidFill>
                  <a:srgbClr val="7030A0"/>
                </a:solidFill>
              </a:rPr>
              <a:t>free-time </a:t>
            </a:r>
            <a:r>
              <a:rPr lang="en-US" sz="2800" dirty="0">
                <a:solidFill>
                  <a:srgbClr val="7030A0"/>
                </a:solidFill>
              </a:rPr>
              <a:t>physical </a:t>
            </a:r>
            <a:r>
              <a:rPr lang="en-US" sz="2800" dirty="0">
                <a:solidFill>
                  <a:srgbClr val="7030A0"/>
                </a:solidFill>
              </a:rPr>
              <a:t>activity</a:t>
            </a:r>
            <a:endParaRPr lang="fi-FI" sz="2800" dirty="0">
              <a:solidFill>
                <a:srgbClr val="7030A0"/>
              </a:solidFill>
            </a:endParaRPr>
          </a:p>
        </p:txBody>
      </p:sp>
      <p:pic>
        <p:nvPicPr>
          <p:cNvPr id="6" name="Picture 2" descr="http://www.clker.com/cliparts/9/5/1/a/15167480842028329619free-clipart-for-p.e.teachers.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425" y="3220287"/>
            <a:ext cx="1873825" cy="187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5811022" y="2835798"/>
            <a:ext cx="4696340" cy="2559073"/>
          </a:xfrm>
          <a:prstGeom prst="cloud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fi-FI" b="1" dirty="0">
                <a:solidFill>
                  <a:srgbClr val="FFFFFF"/>
                </a:solidFill>
                <a:latin typeface="Calibri" panose="020F0502020204030204"/>
              </a:rPr>
              <a:t>Proposition:</a:t>
            </a:r>
          </a:p>
          <a:p>
            <a:pPr algn="ctr" defTabSz="685800"/>
            <a:r>
              <a:rPr lang="fi-FI" sz="2000" dirty="0">
                <a:solidFill>
                  <a:srgbClr val="FFFFFF"/>
                </a:solidFill>
                <a:latin typeface="Calibri" panose="020F0502020204030204"/>
              </a:rPr>
              <a:t>Teachers </a:t>
            </a:r>
            <a:r>
              <a:rPr lang="fi-FI" sz="2000" dirty="0" err="1">
                <a:solidFill>
                  <a:srgbClr val="FFFFFF"/>
                </a:solidFill>
                <a:latin typeface="Calibri" panose="020F0502020204030204"/>
              </a:rPr>
              <a:t>can</a:t>
            </a:r>
            <a:r>
              <a:rPr lang="fi-FI" sz="2000" dirty="0">
                <a:solidFill>
                  <a:srgbClr val="FFFFFF"/>
                </a:solidFill>
                <a:latin typeface="Calibri" panose="020F0502020204030204"/>
              </a:rPr>
              <a:t>  </a:t>
            </a:r>
            <a:r>
              <a:rPr lang="fi-FI" sz="2000" dirty="0" err="1">
                <a:solidFill>
                  <a:srgbClr val="FFFFFF"/>
                </a:solidFill>
                <a:latin typeface="Calibri" panose="020F0502020204030204"/>
              </a:rPr>
              <a:t>promote</a:t>
            </a:r>
            <a:r>
              <a:rPr lang="fi-FI" sz="2000" dirty="0">
                <a:solidFill>
                  <a:srgbClr val="FFFFFF"/>
                </a:solidFill>
                <a:latin typeface="Calibri" panose="020F0502020204030204"/>
              </a:rPr>
              <a:t> </a:t>
            </a:r>
            <a:r>
              <a:rPr lang="fi-FI" sz="2000" dirty="0" err="1">
                <a:solidFill>
                  <a:srgbClr val="FFFFFF"/>
                </a:solidFill>
                <a:latin typeface="Calibri" panose="020F0502020204030204"/>
              </a:rPr>
              <a:t>students</a:t>
            </a:r>
            <a:r>
              <a:rPr lang="fi-FI" sz="2000" dirty="0">
                <a:solidFill>
                  <a:srgbClr val="FFFFFF"/>
                </a:solidFill>
                <a:latin typeface="Calibri" panose="020F0502020204030204"/>
              </a:rPr>
              <a:t>’ </a:t>
            </a:r>
            <a:r>
              <a:rPr lang="fi-FI" sz="2000" dirty="0" err="1">
                <a:solidFill>
                  <a:srgbClr val="FFFFFF"/>
                </a:solidFill>
                <a:latin typeface="Calibri" panose="020F0502020204030204"/>
              </a:rPr>
              <a:t>leisure-time</a:t>
            </a:r>
            <a:r>
              <a:rPr lang="fi-FI" sz="2000" dirty="0">
                <a:solidFill>
                  <a:srgbClr val="FFFFFF"/>
                </a:solidFill>
                <a:latin typeface="Calibri" panose="020F0502020204030204"/>
              </a:rPr>
              <a:t> </a:t>
            </a:r>
            <a:r>
              <a:rPr lang="fi-FI" sz="2000" dirty="0" err="1">
                <a:solidFill>
                  <a:srgbClr val="FFFFFF"/>
                </a:solidFill>
                <a:latin typeface="Calibri" panose="020F0502020204030204"/>
              </a:rPr>
              <a:t>physical</a:t>
            </a:r>
            <a:r>
              <a:rPr lang="fi-FI" sz="2000" dirty="0">
                <a:solidFill>
                  <a:srgbClr val="FFFFFF"/>
                </a:solidFill>
                <a:latin typeface="Calibri" panose="020F0502020204030204"/>
              </a:rPr>
              <a:t> </a:t>
            </a:r>
            <a:r>
              <a:rPr lang="fi-FI" sz="2000" dirty="0" err="1">
                <a:solidFill>
                  <a:srgbClr val="FFFFFF"/>
                </a:solidFill>
                <a:latin typeface="Calibri" panose="020F0502020204030204"/>
              </a:rPr>
              <a:t>activity</a:t>
            </a:r>
            <a:r>
              <a:rPr lang="fi-FI" sz="2000" dirty="0">
                <a:solidFill>
                  <a:srgbClr val="FFFFFF"/>
                </a:solidFill>
                <a:latin typeface="Calibri" panose="020F0502020204030204"/>
              </a:rPr>
              <a:t> </a:t>
            </a:r>
            <a:r>
              <a:rPr lang="fi-FI" sz="2000" dirty="0" err="1">
                <a:solidFill>
                  <a:srgbClr val="FFFFFF"/>
                </a:solidFill>
                <a:latin typeface="Calibri" panose="020F0502020204030204"/>
              </a:rPr>
              <a:t>by</a:t>
            </a:r>
            <a:r>
              <a:rPr lang="fi-FI" sz="2000" dirty="0">
                <a:solidFill>
                  <a:srgbClr val="FFFFFF"/>
                </a:solidFill>
                <a:latin typeface="Calibri" panose="020F0502020204030204"/>
              </a:rPr>
              <a:t> </a:t>
            </a:r>
            <a:r>
              <a:rPr lang="fi-FI" sz="2000" dirty="0" err="1">
                <a:solidFill>
                  <a:srgbClr val="FFFFFF"/>
                </a:solidFill>
                <a:latin typeface="Calibri" panose="020F0502020204030204"/>
              </a:rPr>
              <a:t>applying</a:t>
            </a:r>
            <a:r>
              <a:rPr lang="fi-FI" sz="2000" dirty="0">
                <a:solidFill>
                  <a:srgbClr val="FFFFFF"/>
                </a:solidFill>
                <a:latin typeface="Calibri" panose="020F0502020204030204"/>
              </a:rPr>
              <a:t> </a:t>
            </a:r>
            <a:r>
              <a:rPr lang="fi-FI" sz="2000" dirty="0" err="1">
                <a:solidFill>
                  <a:srgbClr val="FFFFFF"/>
                </a:solidFill>
                <a:latin typeface="Calibri" panose="020F0502020204030204"/>
              </a:rPr>
              <a:t>autonony</a:t>
            </a:r>
            <a:r>
              <a:rPr lang="fi-FI" sz="2000" dirty="0">
                <a:solidFill>
                  <a:srgbClr val="FFFFFF"/>
                </a:solidFill>
                <a:latin typeface="Calibri" panose="020F0502020204030204"/>
              </a:rPr>
              <a:t> </a:t>
            </a:r>
            <a:r>
              <a:rPr lang="fi-FI" sz="2000" dirty="0" err="1">
                <a:solidFill>
                  <a:srgbClr val="FFFFFF"/>
                </a:solidFill>
                <a:latin typeface="Calibri" panose="020F0502020204030204"/>
              </a:rPr>
              <a:t>supportive</a:t>
            </a:r>
            <a:r>
              <a:rPr lang="fi-FI" sz="2000" dirty="0">
                <a:solidFill>
                  <a:srgbClr val="FFFFFF"/>
                </a:solidFill>
                <a:latin typeface="Calibri" panose="020F0502020204030204"/>
              </a:rPr>
              <a:t> </a:t>
            </a:r>
            <a:r>
              <a:rPr lang="fi-FI" sz="2000" dirty="0" err="1">
                <a:solidFill>
                  <a:srgbClr val="FFFFFF"/>
                </a:solidFill>
                <a:latin typeface="Calibri" panose="020F0502020204030204"/>
              </a:rPr>
              <a:t>teaching</a:t>
            </a:r>
            <a:r>
              <a:rPr lang="fi-FI" sz="2000" dirty="0">
                <a:solidFill>
                  <a:srgbClr val="FFFFFF"/>
                </a:solidFill>
                <a:latin typeface="Calibri" panose="020F0502020204030204"/>
              </a:rPr>
              <a:t> </a:t>
            </a:r>
            <a:r>
              <a:rPr lang="fi-FI" sz="2000" dirty="0" err="1">
                <a:solidFill>
                  <a:srgbClr val="FFFFFF"/>
                </a:solidFill>
                <a:latin typeface="Calibri" panose="020F0502020204030204"/>
              </a:rPr>
              <a:t>techniques</a:t>
            </a:r>
            <a:endParaRPr lang="fi-FI" sz="2000" dirty="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041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52650" y="148310"/>
            <a:ext cx="7886700" cy="1325563"/>
          </a:xfrm>
        </p:spPr>
        <p:txBody>
          <a:bodyPr/>
          <a:lstStyle/>
          <a:p>
            <a:r>
              <a:rPr lang="fi-FI" dirty="0" err="1" smtClean="0"/>
              <a:t>What</a:t>
            </a:r>
            <a:r>
              <a:rPr lang="fi-FI" dirty="0" smtClean="0"/>
              <a:t> is </a:t>
            </a:r>
            <a:r>
              <a:rPr lang="fi-FI" dirty="0" err="1" smtClean="0"/>
              <a:t>autonomy</a:t>
            </a:r>
            <a:r>
              <a:rPr lang="fi-FI" dirty="0" smtClean="0"/>
              <a:t> </a:t>
            </a:r>
            <a:r>
              <a:rPr lang="fi-FI" dirty="0" err="1" smtClean="0"/>
              <a:t>supportive</a:t>
            </a:r>
            <a:r>
              <a:rPr lang="fi-FI" dirty="0" smtClean="0"/>
              <a:t> </a:t>
            </a:r>
            <a:r>
              <a:rPr lang="fi-FI" dirty="0" err="1" smtClean="0"/>
              <a:t>teaching</a:t>
            </a:r>
            <a:r>
              <a:rPr lang="fi-FI" dirty="0" smtClean="0"/>
              <a:t>?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52650" y="1637089"/>
            <a:ext cx="7886700" cy="4351338"/>
          </a:xfrm>
        </p:spPr>
        <p:txBody>
          <a:bodyPr/>
          <a:lstStyle/>
          <a:p>
            <a:pPr marL="171450" indent="-171450"/>
            <a:r>
              <a:rPr lang="fi-FI" b="1" dirty="0" err="1"/>
              <a:t>Taking</a:t>
            </a:r>
            <a:r>
              <a:rPr lang="fi-FI" b="1" dirty="0"/>
              <a:t> </a:t>
            </a:r>
            <a:r>
              <a:rPr lang="fi-FI" b="1" dirty="0" err="1"/>
              <a:t>student’s</a:t>
            </a:r>
            <a:r>
              <a:rPr lang="fi-FI" b="1" dirty="0"/>
              <a:t> </a:t>
            </a:r>
            <a:r>
              <a:rPr lang="fi-FI" b="1" dirty="0" err="1"/>
              <a:t>perspective</a:t>
            </a:r>
            <a:endParaRPr lang="fi-FI" b="1" dirty="0"/>
          </a:p>
          <a:p>
            <a:pPr marL="171450" indent="-171450"/>
            <a:r>
              <a:rPr lang="fi-FI" dirty="0"/>
              <a:t>Using </a:t>
            </a:r>
            <a:r>
              <a:rPr lang="fi-FI" dirty="0" err="1"/>
              <a:t>non-controlling</a:t>
            </a:r>
            <a:r>
              <a:rPr lang="fi-FI" dirty="0"/>
              <a:t> and </a:t>
            </a:r>
            <a:r>
              <a:rPr lang="fi-FI" dirty="0" err="1"/>
              <a:t>informational</a:t>
            </a:r>
            <a:r>
              <a:rPr lang="fi-FI" dirty="0"/>
              <a:t> </a:t>
            </a:r>
            <a:r>
              <a:rPr lang="fi-FI" dirty="0" err="1"/>
              <a:t>language</a:t>
            </a:r>
            <a:endParaRPr lang="fi-FI" dirty="0"/>
          </a:p>
          <a:p>
            <a:pPr marL="171450" indent="-171450"/>
            <a:r>
              <a:rPr lang="fi-FI" dirty="0" err="1"/>
              <a:t>Providing</a:t>
            </a:r>
            <a:r>
              <a:rPr lang="fi-FI" dirty="0"/>
              <a:t> a </a:t>
            </a:r>
            <a:r>
              <a:rPr lang="fi-FI" dirty="0" err="1"/>
              <a:t>rationale</a:t>
            </a:r>
            <a:endParaRPr lang="fi-FI" dirty="0"/>
          </a:p>
          <a:p>
            <a:pPr marL="171450" indent="-171450"/>
            <a:r>
              <a:rPr lang="fi-FI" dirty="0" err="1"/>
              <a:t>Displaying</a:t>
            </a:r>
            <a:r>
              <a:rPr lang="fi-FI" dirty="0"/>
              <a:t> </a:t>
            </a:r>
            <a:r>
              <a:rPr lang="fi-FI" dirty="0" err="1" smtClean="0"/>
              <a:t>patience</a:t>
            </a:r>
            <a:r>
              <a:rPr lang="fi-FI" dirty="0"/>
              <a:t> </a:t>
            </a:r>
          </a:p>
          <a:p>
            <a:pPr marL="171450" indent="-171450"/>
            <a:r>
              <a:rPr lang="fi-FI" dirty="0" err="1"/>
              <a:t>Providing</a:t>
            </a:r>
            <a:r>
              <a:rPr lang="fi-FI" dirty="0"/>
              <a:t> </a:t>
            </a:r>
            <a:r>
              <a:rPr lang="fi-FI" dirty="0" err="1"/>
              <a:t>choices</a:t>
            </a:r>
            <a:endParaRPr lang="fi-FI" dirty="0"/>
          </a:p>
          <a:p>
            <a:pPr marL="171450" indent="-171450"/>
            <a:r>
              <a:rPr lang="fi-FI" dirty="0" err="1"/>
              <a:t>Accepting</a:t>
            </a:r>
            <a:r>
              <a:rPr lang="fi-FI" dirty="0"/>
              <a:t> </a:t>
            </a:r>
            <a:r>
              <a:rPr lang="fi-FI" dirty="0" err="1"/>
              <a:t>negative</a:t>
            </a:r>
            <a:r>
              <a:rPr lang="fi-FI" dirty="0"/>
              <a:t> </a:t>
            </a:r>
            <a:r>
              <a:rPr lang="fi-FI" dirty="0" err="1"/>
              <a:t>emotions</a:t>
            </a:r>
            <a:r>
              <a:rPr lang="fi-FI" dirty="0"/>
              <a:t> and </a:t>
            </a:r>
            <a:r>
              <a:rPr lang="fi-FI" dirty="0" err="1"/>
              <a:t>feelings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110" y="4846809"/>
            <a:ext cx="2987069" cy="189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1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2"/>
          <p:cNvSpPr>
            <a:spLocks noChangeArrowheads="1"/>
          </p:cNvSpPr>
          <p:nvPr/>
        </p:nvSpPr>
        <p:spPr bwMode="auto">
          <a:xfrm>
            <a:off x="6562311" y="4299802"/>
            <a:ext cx="1096605" cy="69620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Perceived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Behavioral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Control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0" name="Rectangle 73"/>
          <p:cNvSpPr>
            <a:spLocks noChangeArrowheads="1"/>
          </p:cNvSpPr>
          <p:nvPr/>
        </p:nvSpPr>
        <p:spPr bwMode="auto">
          <a:xfrm>
            <a:off x="3908116" y="-484476"/>
            <a:ext cx="138564" cy="22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514350">
              <a:defRPr/>
            </a:pPr>
            <a:endParaRPr lang="fi-FI" sz="1013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1" name="Rectangle 96"/>
          <p:cNvSpPr>
            <a:spLocks noChangeArrowheads="1"/>
          </p:cNvSpPr>
          <p:nvPr/>
        </p:nvSpPr>
        <p:spPr bwMode="auto">
          <a:xfrm>
            <a:off x="3908116" y="218207"/>
            <a:ext cx="165751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altLang="fi-FI" sz="4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altLang="fi-FI" sz="135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fi-FI" altLang="fi-FI" sz="135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fi-FI" altLang="fi-FI" sz="13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i-FI" sz="7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fi-FI" altLang="fi-FI" sz="4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altLang="fi-FI" sz="135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Line 35"/>
          <p:cNvSpPr>
            <a:spLocks noChangeShapeType="1"/>
          </p:cNvSpPr>
          <p:nvPr/>
        </p:nvSpPr>
        <p:spPr bwMode="auto">
          <a:xfrm flipV="1">
            <a:off x="9034246" y="3180701"/>
            <a:ext cx="330490" cy="1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" name="Line 34"/>
          <p:cNvSpPr>
            <a:spLocks noChangeShapeType="1"/>
          </p:cNvSpPr>
          <p:nvPr/>
        </p:nvSpPr>
        <p:spPr bwMode="auto">
          <a:xfrm flipV="1">
            <a:off x="6261374" y="3148319"/>
            <a:ext cx="31891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" name="Line 33"/>
          <p:cNvSpPr>
            <a:spLocks noChangeShapeType="1"/>
          </p:cNvSpPr>
          <p:nvPr/>
        </p:nvSpPr>
        <p:spPr bwMode="auto">
          <a:xfrm flipV="1">
            <a:off x="7640935" y="3180701"/>
            <a:ext cx="444274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0" name="Line 31"/>
          <p:cNvSpPr>
            <a:spLocks noChangeShapeType="1"/>
          </p:cNvSpPr>
          <p:nvPr/>
        </p:nvSpPr>
        <p:spPr bwMode="auto">
          <a:xfrm>
            <a:off x="4612590" y="3211428"/>
            <a:ext cx="342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1" name="Line 30"/>
          <p:cNvSpPr>
            <a:spLocks noChangeShapeType="1"/>
          </p:cNvSpPr>
          <p:nvPr/>
        </p:nvSpPr>
        <p:spPr bwMode="auto">
          <a:xfrm flipV="1">
            <a:off x="5655712" y="1693768"/>
            <a:ext cx="924580" cy="107950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2" name="Line 29"/>
          <p:cNvSpPr>
            <a:spLocks noChangeShapeType="1"/>
          </p:cNvSpPr>
          <p:nvPr/>
        </p:nvSpPr>
        <p:spPr bwMode="auto">
          <a:xfrm flipV="1">
            <a:off x="7658915" y="3623696"/>
            <a:ext cx="906600" cy="1022750"/>
          </a:xfrm>
          <a:prstGeom prst="line">
            <a:avLst/>
          </a:prstGeom>
          <a:noFill/>
          <a:ln w="19050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3" name="Line 28"/>
          <p:cNvSpPr>
            <a:spLocks noChangeShapeType="1"/>
          </p:cNvSpPr>
          <p:nvPr/>
        </p:nvSpPr>
        <p:spPr bwMode="auto">
          <a:xfrm>
            <a:off x="7640935" y="1737192"/>
            <a:ext cx="924580" cy="102275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" name="Line 27"/>
          <p:cNvSpPr>
            <a:spLocks noChangeShapeType="1"/>
          </p:cNvSpPr>
          <p:nvPr/>
        </p:nvSpPr>
        <p:spPr bwMode="auto">
          <a:xfrm>
            <a:off x="5644996" y="3611025"/>
            <a:ext cx="913489" cy="105661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2967366" y="3211428"/>
            <a:ext cx="4286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>
            <a:off x="4931787" y="1343030"/>
            <a:ext cx="29765" cy="4827449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7" name="AutoShape 24"/>
          <p:cNvSpPr>
            <a:spLocks noChangeArrowheads="1"/>
          </p:cNvSpPr>
          <p:nvPr/>
        </p:nvSpPr>
        <p:spPr bwMode="auto">
          <a:xfrm>
            <a:off x="4970199" y="2755493"/>
            <a:ext cx="1310033" cy="85041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Autonomous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Motivation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(leisure-time)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AutoShape 23"/>
          <p:cNvSpPr>
            <a:spLocks noChangeArrowheads="1"/>
          </p:cNvSpPr>
          <p:nvPr/>
        </p:nvSpPr>
        <p:spPr bwMode="auto">
          <a:xfrm>
            <a:off x="8091272" y="2759942"/>
            <a:ext cx="942975" cy="86375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Intention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AutoShape 21"/>
          <p:cNvSpPr>
            <a:spLocks noChangeArrowheads="1"/>
          </p:cNvSpPr>
          <p:nvPr/>
        </p:nvSpPr>
        <p:spPr bwMode="auto">
          <a:xfrm>
            <a:off x="6585337" y="1540101"/>
            <a:ext cx="1050555" cy="44200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Attitude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9364737" y="2773276"/>
            <a:ext cx="1194013" cy="8504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Physical Activity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Behavior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fi-FI" sz="135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" name="AutoShape 19"/>
          <p:cNvSpPr>
            <a:spLocks noChangeArrowheads="1"/>
          </p:cNvSpPr>
          <p:nvPr/>
        </p:nvSpPr>
        <p:spPr bwMode="auto">
          <a:xfrm>
            <a:off x="1591005" y="2843836"/>
            <a:ext cx="1376361" cy="7798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Perceived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Autonomy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Support in PE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" name="AutoShape 18"/>
          <p:cNvSpPr>
            <a:spLocks noChangeArrowheads="1"/>
          </p:cNvSpPr>
          <p:nvPr/>
        </p:nvSpPr>
        <p:spPr bwMode="auto">
          <a:xfrm>
            <a:off x="6558486" y="2773276"/>
            <a:ext cx="1077407" cy="8504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Subjective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Norm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" name="Freeform 16"/>
          <p:cNvSpPr>
            <a:spLocks/>
          </p:cNvSpPr>
          <p:nvPr/>
        </p:nvSpPr>
        <p:spPr bwMode="auto">
          <a:xfrm rot="204385">
            <a:off x="6149542" y="2172212"/>
            <a:ext cx="2165994" cy="648779"/>
          </a:xfrm>
          <a:custGeom>
            <a:avLst/>
            <a:gdLst>
              <a:gd name="T0" fmla="*/ 0 w 3420"/>
              <a:gd name="T1" fmla="*/ 1110 h 1110"/>
              <a:gd name="T2" fmla="*/ 1800 w 3420"/>
              <a:gd name="T3" fmla="*/ 30 h 1110"/>
              <a:gd name="T4" fmla="*/ 3420 w 3420"/>
              <a:gd name="T5" fmla="*/ 930 h 1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20" h="1110">
                <a:moveTo>
                  <a:pt x="0" y="1110"/>
                </a:moveTo>
                <a:cubicBezTo>
                  <a:pt x="615" y="585"/>
                  <a:pt x="1230" y="60"/>
                  <a:pt x="1800" y="30"/>
                </a:cubicBezTo>
                <a:cubicBezTo>
                  <a:pt x="2370" y="0"/>
                  <a:pt x="2895" y="465"/>
                  <a:pt x="3420" y="93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9" name="AutoShape 12"/>
          <p:cNvSpPr>
            <a:spLocks noChangeArrowheads="1"/>
          </p:cNvSpPr>
          <p:nvPr/>
        </p:nvSpPr>
        <p:spPr bwMode="auto">
          <a:xfrm>
            <a:off x="3382243" y="2804687"/>
            <a:ext cx="1248857" cy="8063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Autonomous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Motivation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(PE)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3" name="Rectangle 38"/>
          <p:cNvSpPr>
            <a:spLocks noChangeArrowheads="1"/>
          </p:cNvSpPr>
          <p:nvPr/>
        </p:nvSpPr>
        <p:spPr bwMode="auto">
          <a:xfrm>
            <a:off x="2777837" y="1245320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>
              <a:defRPr/>
            </a:pPr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4" name="Rectangle 62"/>
          <p:cNvSpPr>
            <a:spLocks noChangeArrowheads="1"/>
          </p:cNvSpPr>
          <p:nvPr/>
        </p:nvSpPr>
        <p:spPr bwMode="auto">
          <a:xfrm>
            <a:off x="2777837" y="1416770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>
              <a:defRPr/>
            </a:pPr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9012" y="457188"/>
            <a:ext cx="4572000" cy="51552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defRPr/>
            </a:pPr>
            <a:r>
              <a:rPr lang="fi-FI" sz="1400" dirty="0">
                <a:solidFill>
                  <a:srgbClr val="000000"/>
                </a:solidFill>
                <a:latin typeface="Calibri" panose="020F0502020204030204"/>
              </a:rPr>
              <a:t/>
            </a:r>
            <a:br>
              <a:rPr lang="fi-FI" sz="1400" dirty="0">
                <a:solidFill>
                  <a:srgbClr val="000000"/>
                </a:solidFill>
                <a:latin typeface="Calibri" panose="020F0502020204030204"/>
              </a:rPr>
            </a:br>
            <a:endParaRPr lang="fi-FI" sz="135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8" name="Text Box 37"/>
          <p:cNvSpPr txBox="1">
            <a:spLocks noChangeArrowheads="1"/>
          </p:cNvSpPr>
          <p:nvPr/>
        </p:nvSpPr>
        <p:spPr bwMode="auto">
          <a:xfrm>
            <a:off x="2418268" y="6170478"/>
            <a:ext cx="1543050" cy="57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EDUCATIONAL CONTEXT</a:t>
            </a:r>
            <a:endParaRPr lang="en-US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9" name="Text Box 37"/>
          <p:cNvSpPr txBox="1">
            <a:spLocks noChangeArrowheads="1"/>
          </p:cNvSpPr>
          <p:nvPr/>
        </p:nvSpPr>
        <p:spPr bwMode="auto">
          <a:xfrm>
            <a:off x="6174032" y="6170478"/>
            <a:ext cx="1543050" cy="57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LEISURE-TIME CONTEXT</a:t>
            </a:r>
            <a:endParaRPr lang="en-US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6" name="Line 29"/>
          <p:cNvSpPr>
            <a:spLocks noChangeShapeType="1"/>
          </p:cNvSpPr>
          <p:nvPr/>
        </p:nvSpPr>
        <p:spPr bwMode="auto">
          <a:xfrm flipV="1">
            <a:off x="7662742" y="3623696"/>
            <a:ext cx="2303295" cy="111084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6030506" y="5594217"/>
            <a:ext cx="499451" cy="15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4652" y="8687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fi-FI" sz="3600" dirty="0" err="1"/>
              <a:t>Trans-contextual</a:t>
            </a:r>
            <a:r>
              <a:rPr lang="fi-FI" sz="3600" dirty="0"/>
              <a:t> </a:t>
            </a:r>
            <a:r>
              <a:rPr lang="fi-FI" sz="3600" dirty="0" err="1"/>
              <a:t>Model</a:t>
            </a:r>
            <a:endParaRPr lang="fi-FI" dirty="0"/>
          </a:p>
        </p:txBody>
      </p:sp>
      <p:sp>
        <p:nvSpPr>
          <p:cNvPr id="38" name="Cloud 37"/>
          <p:cNvSpPr/>
          <p:nvPr/>
        </p:nvSpPr>
        <p:spPr>
          <a:xfrm>
            <a:off x="1563284" y="752355"/>
            <a:ext cx="1754566" cy="1820139"/>
          </a:xfrm>
          <a:prstGeom prst="cloud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endParaRPr lang="en-GB" sz="1200" dirty="0">
              <a:solidFill>
                <a:srgbClr val="FFFFFF"/>
              </a:solidFill>
              <a:latin typeface="Calibri" panose="020F0502020204030204"/>
            </a:endParaRPr>
          </a:p>
          <a:p>
            <a:pPr defTabSz="685800"/>
            <a:r>
              <a:rPr lang="en-GB" sz="1200" dirty="0">
                <a:solidFill>
                  <a:srgbClr val="FFFFFF"/>
                </a:solidFill>
                <a:latin typeface="Calibri" panose="020F0502020204030204"/>
              </a:rPr>
              <a:t>My </a:t>
            </a:r>
            <a:r>
              <a:rPr lang="en-GB" sz="1200" dirty="0">
                <a:solidFill>
                  <a:srgbClr val="FFFFFF"/>
                </a:solidFill>
                <a:latin typeface="Calibri" panose="020F0502020204030204"/>
              </a:rPr>
              <a:t>PE teacher tries to understand how I see things before suggesting a new way to do things</a:t>
            </a:r>
            <a:endParaRPr lang="fi-FI" sz="1200" dirty="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39" name="Straight Arrow Connector 38"/>
          <p:cNvCxnSpPr>
            <a:stCxn id="38" idx="1"/>
          </p:cNvCxnSpPr>
          <p:nvPr/>
        </p:nvCxnSpPr>
        <p:spPr>
          <a:xfrm>
            <a:off x="2440567" y="2570556"/>
            <a:ext cx="88898" cy="273281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loud 41"/>
          <p:cNvSpPr/>
          <p:nvPr/>
        </p:nvSpPr>
        <p:spPr>
          <a:xfrm>
            <a:off x="3317850" y="991974"/>
            <a:ext cx="2548847" cy="1389850"/>
          </a:xfrm>
          <a:prstGeom prst="cloud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GB" sz="1200" dirty="0">
                <a:solidFill>
                  <a:srgbClr val="FFFFFF"/>
                </a:solidFill>
                <a:latin typeface="Calibri" panose="020F0502020204030204"/>
              </a:rPr>
              <a:t>I do </a:t>
            </a:r>
            <a:r>
              <a:rPr lang="en-GB" sz="1200" dirty="0">
                <a:solidFill>
                  <a:srgbClr val="FFFFFF"/>
                </a:solidFill>
                <a:latin typeface="Calibri" panose="020F0502020204030204"/>
              </a:rPr>
              <a:t>PE/PA:</a:t>
            </a:r>
          </a:p>
          <a:p>
            <a:pPr marL="285750" indent="-285750" defTabSz="68580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FFFFFF"/>
                </a:solidFill>
                <a:latin typeface="Calibri" panose="020F0502020204030204"/>
              </a:rPr>
              <a:t>because </a:t>
            </a:r>
            <a:r>
              <a:rPr lang="en-GB" sz="1200" dirty="0">
                <a:solidFill>
                  <a:srgbClr val="FFFFFF"/>
                </a:solidFill>
                <a:latin typeface="Calibri" panose="020F0502020204030204"/>
              </a:rPr>
              <a:t>I enjoy </a:t>
            </a:r>
            <a:r>
              <a:rPr lang="en-GB" sz="1200" dirty="0">
                <a:solidFill>
                  <a:srgbClr val="FFFFFF"/>
                </a:solidFill>
                <a:latin typeface="Calibri" panose="020F0502020204030204"/>
              </a:rPr>
              <a:t>PE/PA</a:t>
            </a:r>
          </a:p>
          <a:p>
            <a:pPr marL="285750" indent="-285750" defTabSz="68580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FFFFFF"/>
                </a:solidFill>
                <a:latin typeface="Calibri" panose="020F0502020204030204"/>
              </a:rPr>
              <a:t>Because I value the benefits of physical activity</a:t>
            </a:r>
            <a:endParaRPr lang="fi-FI" sz="120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3" name="Cloud 42"/>
          <p:cNvSpPr/>
          <p:nvPr/>
        </p:nvSpPr>
        <p:spPr>
          <a:xfrm>
            <a:off x="7928969" y="457189"/>
            <a:ext cx="3102851" cy="2069621"/>
          </a:xfrm>
          <a:prstGeom prst="cloud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GB" sz="1200" dirty="0">
                <a:solidFill>
                  <a:srgbClr val="FFFFFF"/>
                </a:solidFill>
                <a:latin typeface="Calibri" panose="020F0502020204030204"/>
              </a:rPr>
              <a:t>Participating in active sports and/or vigorous physical activities during my leisure </a:t>
            </a:r>
            <a:r>
              <a:rPr lang="en-GB" sz="1200" dirty="0">
                <a:solidFill>
                  <a:srgbClr val="FFFFFF"/>
                </a:solidFill>
                <a:latin typeface="Calibri" panose="020F0502020204030204"/>
              </a:rPr>
              <a:t>time would be</a:t>
            </a:r>
          </a:p>
          <a:p>
            <a:pPr marL="171450" indent="-171450" defTabSz="68580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FFFFFF"/>
                </a:solidFill>
                <a:latin typeface="Calibri" panose="020F0502020204030204"/>
              </a:rPr>
              <a:t>Unenjoyable – enjoyable</a:t>
            </a:r>
            <a:endParaRPr lang="fi-FI" sz="1200" dirty="0">
              <a:solidFill>
                <a:srgbClr val="FFFFFF"/>
              </a:solidFill>
              <a:latin typeface="Calibri" panose="020F0502020204030204"/>
            </a:endParaRPr>
          </a:p>
          <a:p>
            <a:pPr marL="171450" indent="-171450" defTabSz="68580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FFFFFF"/>
                </a:solidFill>
                <a:latin typeface="Calibri" panose="020F0502020204030204"/>
              </a:rPr>
              <a:t>Bad – good</a:t>
            </a:r>
            <a:endParaRPr lang="fi-FI" sz="1200" dirty="0">
              <a:solidFill>
                <a:srgbClr val="FFFFFF"/>
              </a:solidFill>
              <a:latin typeface="Calibri" panose="020F0502020204030204"/>
            </a:endParaRPr>
          </a:p>
          <a:p>
            <a:pPr marL="171450" indent="-171450" defTabSz="68580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FFFFFF"/>
                </a:solidFill>
                <a:latin typeface="Calibri" panose="020F0502020204030204"/>
              </a:rPr>
              <a:t>Useless – useful</a:t>
            </a:r>
            <a:endParaRPr lang="fi-FI" sz="1200" dirty="0">
              <a:solidFill>
                <a:srgbClr val="FFFFFF"/>
              </a:solidFill>
              <a:latin typeface="Calibri" panose="020F0502020204030204"/>
            </a:endParaRPr>
          </a:p>
          <a:p>
            <a:pPr marL="171450" indent="-171450" defTabSz="685800">
              <a:buFont typeface="Arial" panose="020B0604020202020204" pitchFamily="34" charset="0"/>
              <a:buChar char="•"/>
            </a:pPr>
            <a:endParaRPr lang="fi-FI" sz="1000" dirty="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 flipV="1">
            <a:off x="7658916" y="1645570"/>
            <a:ext cx="673982" cy="14883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loud 46"/>
          <p:cNvSpPr/>
          <p:nvPr/>
        </p:nvSpPr>
        <p:spPr>
          <a:xfrm>
            <a:off x="3677844" y="3984694"/>
            <a:ext cx="2212393" cy="1729847"/>
          </a:xfrm>
          <a:prstGeom prst="cloud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GB" sz="1200" dirty="0">
                <a:solidFill>
                  <a:srgbClr val="FFFFFF"/>
                </a:solidFill>
                <a:latin typeface="Calibri" panose="020F0502020204030204"/>
              </a:rPr>
              <a:t>Most people who are important to me think I should do active sports and/or vigorous physical activities during my leisure time </a:t>
            </a:r>
            <a:endParaRPr lang="fi-FI" sz="1200" dirty="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5727705" y="3591767"/>
            <a:ext cx="909861" cy="653349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loud 56"/>
          <p:cNvSpPr/>
          <p:nvPr/>
        </p:nvSpPr>
        <p:spPr>
          <a:xfrm>
            <a:off x="5974555" y="5163109"/>
            <a:ext cx="2212393" cy="1590388"/>
          </a:xfrm>
          <a:prstGeom prst="cloud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GB" sz="1200" dirty="0">
                <a:solidFill>
                  <a:srgbClr val="FFFFFF"/>
                </a:solidFill>
                <a:latin typeface="Calibri" panose="020F0502020204030204"/>
              </a:rPr>
              <a:t>I am confident I could do active sports and/or vigorous physical activities during </a:t>
            </a:r>
            <a:endParaRPr lang="fi-FI" sz="1200" dirty="0">
              <a:solidFill>
                <a:srgbClr val="FFFFFF"/>
              </a:solidFill>
              <a:latin typeface="Calibri" panose="020F0502020204030204"/>
            </a:endParaRPr>
          </a:p>
          <a:p>
            <a:pPr defTabSz="685800"/>
            <a:r>
              <a:rPr lang="en-GB" sz="1200" dirty="0">
                <a:solidFill>
                  <a:srgbClr val="FFFFFF"/>
                </a:solidFill>
                <a:latin typeface="Calibri" panose="020F0502020204030204"/>
              </a:rPr>
              <a:t>my leisure time</a:t>
            </a:r>
            <a:endParaRPr lang="fi-FI" sz="1200" dirty="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58" name="Straight Arrow Connector 57"/>
          <p:cNvCxnSpPr>
            <a:endCxn id="19" idx="2"/>
          </p:cNvCxnSpPr>
          <p:nvPr/>
        </p:nvCxnSpPr>
        <p:spPr>
          <a:xfrm flipV="1">
            <a:off x="7099375" y="4996004"/>
            <a:ext cx="11239" cy="323530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loud 59"/>
          <p:cNvSpPr/>
          <p:nvPr/>
        </p:nvSpPr>
        <p:spPr>
          <a:xfrm>
            <a:off x="8085210" y="4245116"/>
            <a:ext cx="1907675" cy="1349100"/>
          </a:xfrm>
          <a:prstGeom prst="cloud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GB" sz="1200" dirty="0">
                <a:solidFill>
                  <a:srgbClr val="FFFFFF"/>
                </a:solidFill>
                <a:latin typeface="Calibri" panose="020F0502020204030204"/>
              </a:rPr>
              <a:t>I intend to do active sports and/or vigorous physical activities during my leisure time</a:t>
            </a:r>
            <a:endParaRPr lang="fi-FI" sz="120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1" name="Cloud 60"/>
          <p:cNvSpPr/>
          <p:nvPr/>
        </p:nvSpPr>
        <p:spPr>
          <a:xfrm>
            <a:off x="8500169" y="5507337"/>
            <a:ext cx="2075570" cy="1326282"/>
          </a:xfrm>
          <a:prstGeom prst="cloud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GB" sz="1200" dirty="0">
                <a:solidFill>
                  <a:srgbClr val="FFFFFF"/>
                </a:solidFill>
                <a:latin typeface="Calibri" panose="020F0502020204030204"/>
              </a:rPr>
              <a:t>I attended in physical activities X times during the last Y weeks</a:t>
            </a:r>
            <a:endParaRPr lang="fi-FI" sz="1200" dirty="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 flipH="1" flipV="1">
            <a:off x="10061352" y="3623697"/>
            <a:ext cx="333214" cy="2122611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8689403" y="3623694"/>
            <a:ext cx="206603" cy="724362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29" idx="0"/>
          </p:cNvCxnSpPr>
          <p:nvPr/>
        </p:nvCxnSpPr>
        <p:spPr>
          <a:xfrm flipH="1">
            <a:off x="4006672" y="2334785"/>
            <a:ext cx="597741" cy="469903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17" idx="0"/>
          </p:cNvCxnSpPr>
          <p:nvPr/>
        </p:nvCxnSpPr>
        <p:spPr>
          <a:xfrm>
            <a:off x="5277909" y="2201374"/>
            <a:ext cx="347306" cy="554118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62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9" grpId="0" animBg="1"/>
      <p:bldP spid="46" grpId="0" animBg="1"/>
      <p:bldP spid="38" grpId="0" animBg="1"/>
      <p:bldP spid="42" grpId="0" animBg="1"/>
      <p:bldP spid="43" grpId="0" animBg="1"/>
      <p:bldP spid="47" grpId="0" animBg="1"/>
      <p:bldP spid="57" grpId="0" animBg="1"/>
      <p:bldP spid="60" grpId="0" animBg="1"/>
      <p:bldP spid="6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2"/>
          <p:cNvSpPr>
            <a:spLocks noChangeArrowheads="1"/>
          </p:cNvSpPr>
          <p:nvPr/>
        </p:nvSpPr>
        <p:spPr bwMode="auto">
          <a:xfrm>
            <a:off x="6562311" y="4299802"/>
            <a:ext cx="1096605" cy="69620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Perceived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Behavioral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Control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0" name="Rectangle 73"/>
          <p:cNvSpPr>
            <a:spLocks noChangeArrowheads="1"/>
          </p:cNvSpPr>
          <p:nvPr/>
        </p:nvSpPr>
        <p:spPr bwMode="auto">
          <a:xfrm>
            <a:off x="3908116" y="-484476"/>
            <a:ext cx="138564" cy="22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514350">
              <a:defRPr/>
            </a:pPr>
            <a:endParaRPr lang="fi-FI" sz="1013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1" name="Rectangle 96"/>
          <p:cNvSpPr>
            <a:spLocks noChangeArrowheads="1"/>
          </p:cNvSpPr>
          <p:nvPr/>
        </p:nvSpPr>
        <p:spPr bwMode="auto">
          <a:xfrm>
            <a:off x="3908116" y="218207"/>
            <a:ext cx="165751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altLang="fi-FI" sz="4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altLang="fi-FI" sz="135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fi-FI" altLang="fi-FI" sz="135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fi-FI" altLang="fi-FI" sz="13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i-FI" sz="7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fi-FI" altLang="fi-FI" sz="4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altLang="fi-FI" sz="135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Line 35"/>
          <p:cNvSpPr>
            <a:spLocks noChangeShapeType="1"/>
          </p:cNvSpPr>
          <p:nvPr/>
        </p:nvSpPr>
        <p:spPr bwMode="auto">
          <a:xfrm flipV="1">
            <a:off x="9034246" y="3180701"/>
            <a:ext cx="330490" cy="1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" name="Line 34"/>
          <p:cNvSpPr>
            <a:spLocks noChangeShapeType="1"/>
          </p:cNvSpPr>
          <p:nvPr/>
        </p:nvSpPr>
        <p:spPr bwMode="auto">
          <a:xfrm flipV="1">
            <a:off x="6261374" y="3148319"/>
            <a:ext cx="31891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" name="Line 33"/>
          <p:cNvSpPr>
            <a:spLocks noChangeShapeType="1"/>
          </p:cNvSpPr>
          <p:nvPr/>
        </p:nvSpPr>
        <p:spPr bwMode="auto">
          <a:xfrm flipV="1">
            <a:off x="7640935" y="3180701"/>
            <a:ext cx="444274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0" name="Line 31"/>
          <p:cNvSpPr>
            <a:spLocks noChangeShapeType="1"/>
          </p:cNvSpPr>
          <p:nvPr/>
        </p:nvSpPr>
        <p:spPr bwMode="auto">
          <a:xfrm>
            <a:off x="4612590" y="3211428"/>
            <a:ext cx="342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1" name="Line 30"/>
          <p:cNvSpPr>
            <a:spLocks noChangeShapeType="1"/>
          </p:cNvSpPr>
          <p:nvPr/>
        </p:nvSpPr>
        <p:spPr bwMode="auto">
          <a:xfrm flipV="1">
            <a:off x="5655712" y="1693768"/>
            <a:ext cx="924580" cy="107950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2" name="Line 29"/>
          <p:cNvSpPr>
            <a:spLocks noChangeShapeType="1"/>
          </p:cNvSpPr>
          <p:nvPr/>
        </p:nvSpPr>
        <p:spPr bwMode="auto">
          <a:xfrm flipV="1">
            <a:off x="7658915" y="3623696"/>
            <a:ext cx="906600" cy="1022750"/>
          </a:xfrm>
          <a:prstGeom prst="line">
            <a:avLst/>
          </a:prstGeom>
          <a:noFill/>
          <a:ln w="19050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3" name="Line 28"/>
          <p:cNvSpPr>
            <a:spLocks noChangeShapeType="1"/>
          </p:cNvSpPr>
          <p:nvPr/>
        </p:nvSpPr>
        <p:spPr bwMode="auto">
          <a:xfrm>
            <a:off x="7640935" y="1737192"/>
            <a:ext cx="924580" cy="102275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" name="Line 27"/>
          <p:cNvSpPr>
            <a:spLocks noChangeShapeType="1"/>
          </p:cNvSpPr>
          <p:nvPr/>
        </p:nvSpPr>
        <p:spPr bwMode="auto">
          <a:xfrm>
            <a:off x="5644996" y="3611025"/>
            <a:ext cx="913489" cy="105661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2967366" y="3211428"/>
            <a:ext cx="4286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>
            <a:off x="4931787" y="1343030"/>
            <a:ext cx="29765" cy="4827449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7" name="AutoShape 24"/>
          <p:cNvSpPr>
            <a:spLocks noChangeArrowheads="1"/>
          </p:cNvSpPr>
          <p:nvPr/>
        </p:nvSpPr>
        <p:spPr bwMode="auto">
          <a:xfrm>
            <a:off x="4970199" y="2755493"/>
            <a:ext cx="1310033" cy="85041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Autonomous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Motivation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(leisure-time)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AutoShape 23"/>
          <p:cNvSpPr>
            <a:spLocks noChangeArrowheads="1"/>
          </p:cNvSpPr>
          <p:nvPr/>
        </p:nvSpPr>
        <p:spPr bwMode="auto">
          <a:xfrm>
            <a:off x="8091272" y="2759942"/>
            <a:ext cx="942975" cy="86375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Intention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AutoShape 21"/>
          <p:cNvSpPr>
            <a:spLocks noChangeArrowheads="1"/>
          </p:cNvSpPr>
          <p:nvPr/>
        </p:nvSpPr>
        <p:spPr bwMode="auto">
          <a:xfrm>
            <a:off x="6585337" y="1540101"/>
            <a:ext cx="1050555" cy="44200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Attitude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9364737" y="2773276"/>
            <a:ext cx="1194013" cy="8504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Physical Activity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Behavior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fi-FI" sz="135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" name="AutoShape 19"/>
          <p:cNvSpPr>
            <a:spLocks noChangeArrowheads="1"/>
          </p:cNvSpPr>
          <p:nvPr/>
        </p:nvSpPr>
        <p:spPr bwMode="auto">
          <a:xfrm>
            <a:off x="1591005" y="2843836"/>
            <a:ext cx="1376361" cy="7798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Perceived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Autonomy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Support in PE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" name="AutoShape 18"/>
          <p:cNvSpPr>
            <a:spLocks noChangeArrowheads="1"/>
          </p:cNvSpPr>
          <p:nvPr/>
        </p:nvSpPr>
        <p:spPr bwMode="auto">
          <a:xfrm>
            <a:off x="6558486" y="2773276"/>
            <a:ext cx="1077407" cy="8504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Subjective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Norm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" name="Freeform 16"/>
          <p:cNvSpPr>
            <a:spLocks/>
          </p:cNvSpPr>
          <p:nvPr/>
        </p:nvSpPr>
        <p:spPr bwMode="auto">
          <a:xfrm rot="204385">
            <a:off x="6149542" y="2172212"/>
            <a:ext cx="2165994" cy="648779"/>
          </a:xfrm>
          <a:custGeom>
            <a:avLst/>
            <a:gdLst>
              <a:gd name="T0" fmla="*/ 0 w 3420"/>
              <a:gd name="T1" fmla="*/ 1110 h 1110"/>
              <a:gd name="T2" fmla="*/ 1800 w 3420"/>
              <a:gd name="T3" fmla="*/ 30 h 1110"/>
              <a:gd name="T4" fmla="*/ 3420 w 3420"/>
              <a:gd name="T5" fmla="*/ 930 h 1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20" h="1110">
                <a:moveTo>
                  <a:pt x="0" y="1110"/>
                </a:moveTo>
                <a:cubicBezTo>
                  <a:pt x="615" y="585"/>
                  <a:pt x="1230" y="60"/>
                  <a:pt x="1800" y="30"/>
                </a:cubicBezTo>
                <a:cubicBezTo>
                  <a:pt x="2370" y="0"/>
                  <a:pt x="2895" y="465"/>
                  <a:pt x="3420" y="93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9" name="AutoShape 12"/>
          <p:cNvSpPr>
            <a:spLocks noChangeArrowheads="1"/>
          </p:cNvSpPr>
          <p:nvPr/>
        </p:nvSpPr>
        <p:spPr bwMode="auto">
          <a:xfrm>
            <a:off x="3382243" y="2804687"/>
            <a:ext cx="1248857" cy="8063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Autonomous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Motivation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(PE)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3" name="Rectangle 38"/>
          <p:cNvSpPr>
            <a:spLocks noChangeArrowheads="1"/>
          </p:cNvSpPr>
          <p:nvPr/>
        </p:nvSpPr>
        <p:spPr bwMode="auto">
          <a:xfrm>
            <a:off x="2777837" y="1245320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>
              <a:defRPr/>
            </a:pPr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4" name="Rectangle 62"/>
          <p:cNvSpPr>
            <a:spLocks noChangeArrowheads="1"/>
          </p:cNvSpPr>
          <p:nvPr/>
        </p:nvSpPr>
        <p:spPr bwMode="auto">
          <a:xfrm>
            <a:off x="2777837" y="1416770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>
              <a:defRPr/>
            </a:pPr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9012" y="457188"/>
            <a:ext cx="4572000" cy="51552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defRPr/>
            </a:pPr>
            <a:r>
              <a:rPr lang="fi-FI" sz="1400" dirty="0">
                <a:solidFill>
                  <a:srgbClr val="000000"/>
                </a:solidFill>
                <a:latin typeface="Calibri" panose="020F0502020204030204"/>
              </a:rPr>
              <a:t/>
            </a:r>
            <a:br>
              <a:rPr lang="fi-FI" sz="1400" dirty="0">
                <a:solidFill>
                  <a:srgbClr val="000000"/>
                </a:solidFill>
                <a:latin typeface="Calibri" panose="020F0502020204030204"/>
              </a:rPr>
            </a:br>
            <a:endParaRPr lang="fi-FI" sz="135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8" name="Text Box 37"/>
          <p:cNvSpPr txBox="1">
            <a:spLocks noChangeArrowheads="1"/>
          </p:cNvSpPr>
          <p:nvPr/>
        </p:nvSpPr>
        <p:spPr bwMode="auto">
          <a:xfrm>
            <a:off x="2418268" y="6170478"/>
            <a:ext cx="1543050" cy="57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EDUCATIONAL CONTEXT</a:t>
            </a:r>
            <a:endParaRPr lang="en-US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9" name="Text Box 37"/>
          <p:cNvSpPr txBox="1">
            <a:spLocks noChangeArrowheads="1"/>
          </p:cNvSpPr>
          <p:nvPr/>
        </p:nvSpPr>
        <p:spPr bwMode="auto">
          <a:xfrm>
            <a:off x="6174032" y="6170478"/>
            <a:ext cx="1543050" cy="57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LEISURE-TIME CONTEXT</a:t>
            </a:r>
            <a:endParaRPr lang="en-US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6" name="Line 29"/>
          <p:cNvSpPr>
            <a:spLocks noChangeShapeType="1"/>
          </p:cNvSpPr>
          <p:nvPr/>
        </p:nvSpPr>
        <p:spPr bwMode="auto">
          <a:xfrm flipV="1">
            <a:off x="7662742" y="3623696"/>
            <a:ext cx="2303295" cy="111084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6030506" y="5594217"/>
            <a:ext cx="499451" cy="15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4652" y="8687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fi-FI" sz="3600" dirty="0" err="1"/>
              <a:t>Trans-contextual</a:t>
            </a:r>
            <a:r>
              <a:rPr lang="fi-FI" sz="3600" dirty="0"/>
              <a:t> </a:t>
            </a:r>
            <a:r>
              <a:rPr lang="fi-FI" sz="3600" dirty="0" err="1"/>
              <a:t>Model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43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Trans-Contextual</a:t>
            </a:r>
            <a:r>
              <a:rPr lang="fi-FI" dirty="0" smtClean="0"/>
              <a:t> </a:t>
            </a:r>
            <a:r>
              <a:rPr lang="fi-FI" dirty="0" err="1" smtClean="0"/>
              <a:t>Model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52650" y="1825626"/>
            <a:ext cx="7886700" cy="291598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Multiple studies have supported the predictions of TCM </a:t>
            </a:r>
            <a:r>
              <a:rPr lang="en-US" dirty="0" smtClean="0"/>
              <a:t>including: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arrative review (</a:t>
            </a:r>
            <a:r>
              <a:rPr lang="en-US" dirty="0" err="1" smtClean="0"/>
              <a:t>Hagger</a:t>
            </a:r>
            <a:r>
              <a:rPr lang="en-US" dirty="0" smtClean="0"/>
              <a:t>  &amp; </a:t>
            </a:r>
            <a:r>
              <a:rPr lang="en-US" dirty="0" err="1" smtClean="0"/>
              <a:t>Chatzisarantis</a:t>
            </a:r>
            <a:r>
              <a:rPr lang="en-US" dirty="0" smtClean="0"/>
              <a:t>, 2012)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eta-analysis </a:t>
            </a:r>
            <a:r>
              <a:rPr lang="en-US" dirty="0"/>
              <a:t>(</a:t>
            </a:r>
            <a:r>
              <a:rPr lang="en-US" dirty="0" err="1"/>
              <a:t>Hagger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err="1"/>
              <a:t>Chatzisarantis</a:t>
            </a:r>
            <a:r>
              <a:rPr lang="en-US" dirty="0"/>
              <a:t>, 2016</a:t>
            </a:r>
            <a:r>
              <a:rPr lang="en-US" dirty="0" smtClean="0"/>
              <a:t>)</a:t>
            </a:r>
            <a:r>
              <a:rPr lang="fi-FI" dirty="0"/>
              <a:t> </a:t>
            </a:r>
            <a:endParaRPr lang="fi-FI" dirty="0" smtClean="0"/>
          </a:p>
          <a:p>
            <a:r>
              <a:rPr lang="en-US" dirty="0" smtClean="0"/>
              <a:t>The current study extends </a:t>
            </a:r>
            <a:r>
              <a:rPr lang="en-US" dirty="0"/>
              <a:t>previous </a:t>
            </a:r>
            <a:r>
              <a:rPr lang="en-US" dirty="0" smtClean="0"/>
              <a:t>research on TCM </a:t>
            </a:r>
            <a:r>
              <a:rPr lang="en-US" dirty="0"/>
              <a:t>by testing whether the model is efficacious in </a:t>
            </a:r>
            <a:r>
              <a:rPr lang="en-US" dirty="0">
                <a:solidFill>
                  <a:srgbClr val="7030A0"/>
                </a:solidFill>
              </a:rPr>
              <a:t>predicting change </a:t>
            </a:r>
            <a:r>
              <a:rPr lang="en-US" dirty="0"/>
              <a:t>in its constructs over time. </a:t>
            </a:r>
            <a:endParaRPr lang="en-US" dirty="0" smtClean="0"/>
          </a:p>
          <a:p>
            <a:pPr lvl="1"/>
            <a:r>
              <a:rPr lang="en-US" dirty="0"/>
              <a:t>Predicting change </a:t>
            </a:r>
            <a:r>
              <a:rPr lang="en-US" dirty="0" smtClean="0"/>
              <a:t>moves </a:t>
            </a:r>
            <a:r>
              <a:rPr lang="en-US" dirty="0"/>
              <a:t>explanations </a:t>
            </a:r>
            <a:r>
              <a:rPr lang="en-US" dirty="0" smtClean="0">
                <a:solidFill>
                  <a:srgbClr val="7030A0"/>
                </a:solidFill>
              </a:rPr>
              <a:t>from </a:t>
            </a:r>
            <a:r>
              <a:rPr lang="en-US" dirty="0">
                <a:solidFill>
                  <a:srgbClr val="7030A0"/>
                </a:solidFill>
              </a:rPr>
              <a:t>the static predictions </a:t>
            </a:r>
            <a:r>
              <a:rPr lang="en-US" dirty="0" smtClean="0">
                <a:solidFill>
                  <a:srgbClr val="7030A0"/>
                </a:solidFill>
              </a:rPr>
              <a:t>to </a:t>
            </a:r>
            <a:r>
              <a:rPr lang="en-US" dirty="0">
                <a:solidFill>
                  <a:srgbClr val="7030A0"/>
                </a:solidFill>
              </a:rPr>
              <a:t>dynamic </a:t>
            </a:r>
            <a:r>
              <a:rPr lang="en-US" dirty="0" smtClean="0">
                <a:solidFill>
                  <a:srgbClr val="7030A0"/>
                </a:solidFill>
              </a:rPr>
              <a:t>prediction</a:t>
            </a:r>
          </a:p>
          <a:p>
            <a:pPr lvl="1"/>
            <a:endParaRPr lang="en-US" dirty="0">
              <a:solidFill>
                <a:srgbClr val="7030A0"/>
              </a:solidFill>
            </a:endParaRPr>
          </a:p>
          <a:p>
            <a:pPr lvl="1"/>
            <a:endParaRPr lang="en-US" dirty="0" smtClean="0">
              <a:solidFill>
                <a:srgbClr val="7030A0"/>
              </a:solidFill>
            </a:endParaRPr>
          </a:p>
          <a:p>
            <a:pPr lvl="1"/>
            <a:endParaRPr lang="en-US" dirty="0">
              <a:solidFill>
                <a:srgbClr val="7030A0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7030A0"/>
              </a:solidFill>
            </a:endParaRPr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00775" y="4881223"/>
            <a:ext cx="2632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i-FI" sz="2000" b="1" dirty="0" err="1">
                <a:solidFill>
                  <a:srgbClr val="000000"/>
                </a:solidFill>
                <a:latin typeface="Calibri" panose="020F0502020204030204"/>
              </a:rPr>
              <a:t>Static</a:t>
            </a:r>
            <a:r>
              <a:rPr lang="fi-FI" sz="2000" b="1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fi-FI" sz="2000" b="1" dirty="0" err="1">
                <a:solidFill>
                  <a:srgbClr val="000000"/>
                </a:solidFill>
                <a:latin typeface="Calibri" panose="020F0502020204030204"/>
              </a:rPr>
              <a:t>prediction</a:t>
            </a:r>
            <a:endParaRPr lang="fi-FI" sz="200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9187" y="4881223"/>
            <a:ext cx="2632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i-FI" sz="2000" b="1" dirty="0" err="1">
                <a:solidFill>
                  <a:srgbClr val="000000"/>
                </a:solidFill>
                <a:latin typeface="Calibri" panose="020F0502020204030204"/>
              </a:rPr>
              <a:t>Dynamic</a:t>
            </a:r>
            <a:r>
              <a:rPr lang="fi-FI" sz="2000" b="1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fi-FI" sz="2000" b="1" dirty="0" err="1">
                <a:solidFill>
                  <a:srgbClr val="000000"/>
                </a:solidFill>
                <a:latin typeface="Calibri" panose="020F0502020204030204"/>
              </a:rPr>
              <a:t>prediction</a:t>
            </a:r>
            <a:endParaRPr lang="fi-FI" sz="200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2651" y="5321056"/>
            <a:ext cx="26325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defTabSz="685800"/>
            <a:r>
              <a:rPr lang="en-US" sz="1600" dirty="0">
                <a:solidFill>
                  <a:srgbClr val="000000"/>
                </a:solidFill>
                <a:latin typeface="Calibri" panose="020F0502020204030204"/>
              </a:rPr>
              <a:t>How </a:t>
            </a:r>
            <a:r>
              <a:rPr lang="en-US" sz="1600" dirty="0">
                <a:solidFill>
                  <a:srgbClr val="000000"/>
                </a:solidFill>
                <a:latin typeface="Calibri" panose="020F0502020204030204"/>
              </a:rPr>
              <a:t>variables are related to each other </a:t>
            </a:r>
            <a:r>
              <a:rPr lang="en-US" sz="1600" dirty="0">
                <a:solidFill>
                  <a:srgbClr val="000000"/>
                </a:solidFill>
                <a:latin typeface="Calibri" panose="020F0502020204030204"/>
              </a:rPr>
              <a:t>(at </a:t>
            </a:r>
            <a:r>
              <a:rPr lang="en-US" sz="1600" dirty="0">
                <a:solidFill>
                  <a:srgbClr val="000000"/>
                </a:solidFill>
                <a:latin typeface="Calibri" panose="020F0502020204030204"/>
              </a:rPr>
              <a:t>the same measurement </a:t>
            </a:r>
            <a:r>
              <a:rPr lang="en-US" sz="1600" dirty="0">
                <a:solidFill>
                  <a:srgbClr val="000000"/>
                </a:solidFill>
                <a:latin typeface="Calibri" panose="020F0502020204030204"/>
              </a:rPr>
              <a:t>point)</a:t>
            </a:r>
            <a:endParaRPr lang="en-US" sz="16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09188" y="5321057"/>
            <a:ext cx="26325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600" dirty="0">
                <a:solidFill>
                  <a:srgbClr val="7030A0"/>
                </a:solidFill>
                <a:latin typeface="Calibri" panose="020F0502020204030204"/>
              </a:rPr>
              <a:t>How </a:t>
            </a:r>
            <a:r>
              <a:rPr lang="en-US" sz="1600" dirty="0">
                <a:solidFill>
                  <a:srgbClr val="7030A0"/>
                </a:solidFill>
                <a:latin typeface="Calibri" panose="020F0502020204030204"/>
              </a:rPr>
              <a:t>change in </a:t>
            </a:r>
            <a:r>
              <a:rPr lang="en-US" sz="1600" dirty="0">
                <a:solidFill>
                  <a:srgbClr val="7030A0"/>
                </a:solidFill>
                <a:latin typeface="Calibri" panose="020F0502020204030204"/>
              </a:rPr>
              <a:t>one </a:t>
            </a:r>
            <a:r>
              <a:rPr lang="en-US" sz="1600" dirty="0">
                <a:solidFill>
                  <a:srgbClr val="7030A0"/>
                </a:solidFill>
                <a:latin typeface="Calibri" panose="020F0502020204030204"/>
              </a:rPr>
              <a:t>variable </a:t>
            </a:r>
            <a:r>
              <a:rPr lang="en-US" sz="1600" dirty="0">
                <a:solidFill>
                  <a:srgbClr val="7030A0"/>
                </a:solidFill>
                <a:latin typeface="Calibri" panose="020F0502020204030204"/>
              </a:rPr>
              <a:t>over time</a:t>
            </a:r>
            <a:r>
              <a:rPr lang="en-US" sz="1600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alibri" panose="020F0502020204030204"/>
              </a:rPr>
              <a:t>effects on change in another </a:t>
            </a:r>
            <a:r>
              <a:rPr lang="en-US" sz="1600" dirty="0">
                <a:solidFill>
                  <a:srgbClr val="7030A0"/>
                </a:solidFill>
                <a:latin typeface="Calibri" panose="020F0502020204030204"/>
              </a:rPr>
              <a:t>variable over time</a:t>
            </a:r>
          </a:p>
          <a:p>
            <a:pPr marL="285750" indent="-285750" defTabSz="6858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7030A0"/>
                </a:solidFill>
                <a:latin typeface="Calibri" panose="020F0502020204030204"/>
              </a:rPr>
              <a:t>Explanation goes over mere stability</a:t>
            </a:r>
            <a:endParaRPr lang="fi-FI" sz="1600" dirty="0">
              <a:solidFill>
                <a:srgbClr val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1550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Aim</a:t>
            </a:r>
            <a:endParaRPr lang="fi-FI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Does</a:t>
            </a:r>
            <a:r>
              <a:rPr lang="fi-FI" dirty="0" smtClean="0"/>
              <a:t> </a:t>
            </a:r>
            <a:r>
              <a:rPr lang="fi-FI" sz="3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naturally</a:t>
            </a:r>
            <a:r>
              <a:rPr lang="fi-FI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3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occurring</a:t>
            </a:r>
            <a:r>
              <a:rPr lang="fi-FI" dirty="0" smtClean="0"/>
              <a:t> </a:t>
            </a:r>
            <a:r>
              <a:rPr lang="fi-FI" dirty="0" err="1" smtClean="0"/>
              <a:t>change</a:t>
            </a:r>
            <a:r>
              <a:rPr lang="fi-FI" dirty="0" smtClean="0"/>
              <a:t> </a:t>
            </a:r>
            <a:r>
              <a:rPr lang="fi-FI" dirty="0" err="1" smtClean="0"/>
              <a:t>within</a:t>
            </a:r>
            <a:r>
              <a:rPr lang="fi-FI" dirty="0" smtClean="0"/>
              <a:t> </a:t>
            </a:r>
            <a:r>
              <a:rPr lang="fi-FI" dirty="0" err="1" smtClean="0"/>
              <a:t>Trans-Contextual</a:t>
            </a:r>
            <a:r>
              <a:rPr lang="fi-FI" dirty="0" smtClean="0"/>
              <a:t> </a:t>
            </a:r>
            <a:r>
              <a:rPr lang="fi-FI" dirty="0" err="1" smtClean="0"/>
              <a:t>Model</a:t>
            </a:r>
            <a:r>
              <a:rPr lang="fi-FI" dirty="0" smtClean="0"/>
              <a:t> in </a:t>
            </a:r>
            <a:r>
              <a:rPr lang="fi-FI" b="1" dirty="0" err="1" smtClean="0"/>
              <a:t>perceived</a:t>
            </a:r>
            <a:r>
              <a:rPr lang="fi-FI" b="1" dirty="0" smtClean="0"/>
              <a:t> </a:t>
            </a:r>
            <a:r>
              <a:rPr lang="fi-FI" b="1" dirty="0" err="1" smtClean="0"/>
              <a:t>autonomy</a:t>
            </a:r>
            <a:r>
              <a:rPr lang="fi-FI" b="1" dirty="0" smtClean="0"/>
              <a:t> </a:t>
            </a:r>
            <a:r>
              <a:rPr lang="fi-FI" b="1" dirty="0" err="1" smtClean="0"/>
              <a:t>support</a:t>
            </a:r>
            <a:r>
              <a:rPr lang="fi-FI" b="1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PE </a:t>
            </a:r>
            <a:r>
              <a:rPr lang="fi-FI" dirty="0" err="1" smtClean="0"/>
              <a:t>teacher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</a:t>
            </a:r>
            <a:r>
              <a:rPr lang="fi-FI" dirty="0" err="1" smtClean="0"/>
              <a:t>effect</a:t>
            </a:r>
            <a:r>
              <a:rPr lang="fi-FI" dirty="0" smtClean="0"/>
              <a:t> on </a:t>
            </a:r>
            <a:r>
              <a:rPr lang="fi-FI" dirty="0" err="1" smtClean="0"/>
              <a:t>lower-secondary</a:t>
            </a:r>
            <a:r>
              <a:rPr lang="fi-FI" dirty="0" smtClean="0"/>
              <a:t> </a:t>
            </a:r>
            <a:r>
              <a:rPr lang="fi-FI" dirty="0" err="1" smtClean="0"/>
              <a:t>school</a:t>
            </a:r>
            <a:r>
              <a:rPr lang="fi-FI" dirty="0" smtClean="0"/>
              <a:t> </a:t>
            </a:r>
            <a:r>
              <a:rPr lang="fi-FI" dirty="0" err="1" smtClean="0"/>
              <a:t>students</a:t>
            </a:r>
            <a:r>
              <a:rPr lang="fi-FI" dirty="0" smtClean="0"/>
              <a:t>’ </a:t>
            </a:r>
            <a:r>
              <a:rPr lang="fi-FI" b="1" dirty="0" err="1" smtClean="0"/>
              <a:t>leisure-time</a:t>
            </a:r>
            <a:r>
              <a:rPr lang="fi-FI" b="1" dirty="0" smtClean="0"/>
              <a:t> </a:t>
            </a:r>
            <a:r>
              <a:rPr lang="fi-FI" b="1" dirty="0" err="1" smtClean="0"/>
              <a:t>physical</a:t>
            </a:r>
            <a:r>
              <a:rPr lang="fi-FI" b="1" dirty="0" smtClean="0"/>
              <a:t> </a:t>
            </a:r>
            <a:r>
              <a:rPr lang="fi-FI" b="1" dirty="0" err="1" smtClean="0"/>
              <a:t>activity</a:t>
            </a:r>
            <a:r>
              <a:rPr lang="fi-FI" b="1" dirty="0" smtClean="0"/>
              <a:t>?</a:t>
            </a:r>
            <a:endParaRPr lang="fi-FI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286" y="4001295"/>
            <a:ext cx="3556001" cy="252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4" y="5156120"/>
            <a:ext cx="17430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i-FI" alt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BFC8E-A16E-4C19-ADB7-E9DEC019D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fi-FI" sz="1800" i="1" kern="1200" dirty="0">
              <a:solidFill>
                <a:srgbClr val="000000"/>
              </a:solidFill>
              <a:latin typeface="Calibri" panose="020F0502020204030204"/>
              <a:ea typeface="+mj-ea"/>
            </a:endParaRPr>
          </a:p>
          <a:p>
            <a:pPr>
              <a:defRPr/>
            </a:pPr>
            <a:endParaRPr lang="fi-FI" sz="1800" i="1" kern="1200" dirty="0">
              <a:solidFill>
                <a:srgbClr val="000000"/>
              </a:solidFill>
              <a:latin typeface="Calibri" panose="020F0502020204030204"/>
              <a:ea typeface="+mj-ea"/>
            </a:endParaRPr>
          </a:p>
          <a:p>
            <a:pPr>
              <a:defRPr/>
            </a:pPr>
            <a:endParaRPr lang="fi-FI" sz="1800" i="1" kern="1200" dirty="0">
              <a:solidFill>
                <a:srgbClr val="000000"/>
              </a:solidFill>
              <a:latin typeface="Calibri" panose="020F0502020204030204"/>
              <a:ea typeface="+mj-ea"/>
            </a:endParaRPr>
          </a:p>
          <a:p>
            <a:pPr>
              <a:defRPr/>
            </a:pPr>
            <a:endParaRPr lang="fi-FI" sz="1800" i="1" kern="1200" dirty="0">
              <a:solidFill>
                <a:srgbClr val="000000"/>
              </a:solidFill>
              <a:latin typeface="Calibri" panose="020F0502020204030204"/>
              <a:ea typeface="+mj-ea"/>
            </a:endParaRPr>
          </a:p>
          <a:p>
            <a:pPr>
              <a:defRPr/>
            </a:pPr>
            <a:endParaRPr lang="fi-FI" sz="1800" i="1" kern="1200" dirty="0">
              <a:solidFill>
                <a:srgbClr val="000000"/>
              </a:solidFill>
              <a:latin typeface="Calibri" panose="020F0502020204030204"/>
              <a:ea typeface="+mj-ea"/>
            </a:endParaRPr>
          </a:p>
          <a:p>
            <a:pPr>
              <a:defRPr/>
            </a:pPr>
            <a:endParaRPr lang="fi-FI" sz="1800" i="1" kern="1200" dirty="0">
              <a:solidFill>
                <a:srgbClr val="000000"/>
              </a:solidFill>
              <a:latin typeface="Calibri" panose="020F0502020204030204"/>
              <a:ea typeface="+mj-ea"/>
            </a:endParaRPr>
          </a:p>
          <a:p>
            <a:pPr>
              <a:defRPr/>
            </a:pPr>
            <a:endParaRPr lang="fi-FI" sz="1800" i="1" kern="1200" dirty="0">
              <a:solidFill>
                <a:srgbClr val="000000"/>
              </a:solidFill>
              <a:latin typeface="Calibri" panose="020F0502020204030204"/>
              <a:ea typeface="+mj-ea"/>
            </a:endParaRPr>
          </a:p>
          <a:p>
            <a:pPr marL="0" indent="0" algn="ctr">
              <a:buNone/>
              <a:defRPr/>
            </a:pPr>
            <a:r>
              <a:rPr lang="fi-FI" sz="1800" i="1" kern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/>
                <a:ea typeface="+mj-ea"/>
              </a:rPr>
              <a:t>Martin Hagger</a:t>
            </a:r>
            <a:r>
              <a:rPr lang="fi-FI" sz="1800" kern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/>
                <a:ea typeface="+mj-ea"/>
              </a:rPr>
              <a:t>, Curtin University &amp; University of Jyväskylä</a:t>
            </a:r>
          </a:p>
          <a:p>
            <a:pPr marL="0" indent="0" algn="ctr">
              <a:buNone/>
              <a:defRPr/>
            </a:pPr>
            <a:r>
              <a:rPr lang="fi-FI" sz="1800" i="1" kern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/>
              </a:rPr>
              <a:t>Taru Lintunen</a:t>
            </a:r>
            <a:r>
              <a:rPr lang="fi-FI" sz="1800" kern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/>
              </a:rPr>
              <a:t>, University of Jyväskylä</a:t>
            </a:r>
            <a:endParaRPr lang="fi-FI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3365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SzPct val="8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i-FI" altLang="fi-FI" sz="1400" dirty="0">
              <a:solidFill>
                <a:srgbClr val="000000"/>
              </a:solidFill>
            </a:endParaRPr>
          </a:p>
        </p:txBody>
      </p:sp>
      <p:sp>
        <p:nvSpPr>
          <p:cNvPr id="14336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SzPct val="8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2C5EC165-0866-4F03-AB58-F9F3D7FFE29B}" type="slidenum">
              <a:rPr lang="en-US" altLang="fi-FI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3</a:t>
            </a:fld>
            <a:endParaRPr lang="en-US" altLang="fi-FI" sz="1400">
              <a:solidFill>
                <a:srgbClr val="000000"/>
              </a:solidFill>
            </a:endParaRPr>
          </a:p>
        </p:txBody>
      </p:sp>
      <p:pic>
        <p:nvPicPr>
          <p:cNvPr id="14336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89" y="2000251"/>
            <a:ext cx="3533775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5462588"/>
            <a:ext cx="140176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229103-E0CF-48E5-BD62-3B6B4368E8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25" y="5516405"/>
            <a:ext cx="1860291" cy="102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5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35981"/>
            <a:ext cx="7886700" cy="1478253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 err="1" smtClean="0"/>
              <a:t>Study</a:t>
            </a:r>
            <a:r>
              <a:rPr lang="fi-FI" dirty="0" smtClean="0"/>
              <a:t> </a:t>
            </a:r>
            <a:r>
              <a:rPr lang="fi-FI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conducted</a:t>
            </a:r>
            <a:r>
              <a:rPr lang="fi-FI" dirty="0" smtClean="0"/>
              <a:t> in </a:t>
            </a:r>
            <a:r>
              <a:rPr lang="fi-FI" dirty="0" err="1" smtClean="0"/>
              <a:t>two</a:t>
            </a:r>
            <a:r>
              <a:rPr lang="fi-FI" dirty="0" smtClean="0"/>
              <a:t> </a:t>
            </a:r>
            <a:r>
              <a:rPr lang="fi-FI" dirty="0" err="1" smtClean="0"/>
              <a:t>Lower-Secondary</a:t>
            </a:r>
            <a:r>
              <a:rPr lang="fi-FI" dirty="0" smtClean="0"/>
              <a:t> </a:t>
            </a:r>
            <a:r>
              <a:rPr lang="fi-FI" dirty="0" err="1" smtClean="0"/>
              <a:t>schools</a:t>
            </a:r>
            <a:r>
              <a:rPr lang="fi-FI" dirty="0" smtClean="0"/>
              <a:t> in Eastern Finland</a:t>
            </a:r>
            <a:endParaRPr lang="fi-FI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1867477" y="1998462"/>
            <a:ext cx="3886200" cy="252253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tretch>
            <a:fillRect/>
          </a:stretch>
        </p:blipFill>
        <p:spPr>
          <a:xfrm>
            <a:off x="6096001" y="2007637"/>
            <a:ext cx="4359275" cy="25225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3875" y="4306458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endParaRPr lang="fi-FI" sz="2000" dirty="0">
              <a:solidFill>
                <a:srgbClr val="000000"/>
              </a:solidFill>
              <a:latin typeface="Calibri" panose="020F0502020204030204"/>
            </a:endParaRPr>
          </a:p>
          <a:p>
            <a:pPr marL="285750" indent="-285750" defTabSz="685800">
              <a:buFont typeface="Arial" panose="020B0604020202020204" pitchFamily="34" charset="0"/>
              <a:buChar char="•"/>
            </a:pPr>
            <a:r>
              <a:rPr lang="fi-FI" sz="2000" b="1" dirty="0">
                <a:solidFill>
                  <a:srgbClr val="000000"/>
                </a:solidFill>
                <a:latin typeface="Calibri" panose="020F0502020204030204"/>
              </a:rPr>
              <a:t>121 </a:t>
            </a:r>
            <a:r>
              <a:rPr lang="fi-FI" sz="2000" dirty="0" err="1">
                <a:solidFill>
                  <a:srgbClr val="000000"/>
                </a:solidFill>
                <a:latin typeface="Calibri" panose="020F0502020204030204"/>
              </a:rPr>
              <a:t>students</a:t>
            </a:r>
            <a:r>
              <a:rPr lang="fi-FI" sz="2000" dirty="0">
                <a:solidFill>
                  <a:srgbClr val="000000"/>
                </a:solidFill>
                <a:latin typeface="Calibri" panose="020F0502020204030204"/>
              </a:rPr>
              <a:t> (7th-9th </a:t>
            </a:r>
            <a:r>
              <a:rPr lang="fi-FI" sz="2000" dirty="0" err="1">
                <a:solidFill>
                  <a:srgbClr val="000000"/>
                </a:solidFill>
                <a:latin typeface="Calibri" panose="020F0502020204030204"/>
              </a:rPr>
              <a:t>graders</a:t>
            </a:r>
            <a:r>
              <a:rPr lang="fi-FI" sz="2000" dirty="0">
                <a:solidFill>
                  <a:srgbClr val="000000"/>
                </a:solidFill>
                <a:latin typeface="Calibri" panose="020F0502020204030204"/>
              </a:rPr>
              <a:t>)</a:t>
            </a:r>
          </a:p>
          <a:p>
            <a:pPr marL="285750" indent="-285750" defTabSz="685800">
              <a:buFont typeface="Arial" panose="020B0604020202020204" pitchFamily="34" charset="0"/>
              <a:buChar char="•"/>
            </a:pPr>
            <a:r>
              <a:rPr lang="fi-FI" sz="2000" b="1" dirty="0">
                <a:solidFill>
                  <a:srgbClr val="000000"/>
                </a:solidFill>
                <a:latin typeface="Calibri" panose="020F0502020204030204"/>
              </a:rPr>
              <a:t>56</a:t>
            </a:r>
            <a:r>
              <a:rPr lang="fi-FI" sz="2000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Calibri" panose="020F0502020204030204"/>
              </a:rPr>
              <a:t>boys</a:t>
            </a:r>
            <a:r>
              <a:rPr lang="fi-FI" sz="2000" dirty="0">
                <a:solidFill>
                  <a:srgbClr val="000000"/>
                </a:solidFill>
                <a:latin typeface="Calibri" panose="020F0502020204030204"/>
              </a:rPr>
              <a:t>, </a:t>
            </a:r>
            <a:r>
              <a:rPr lang="fi-FI" sz="2000" b="1" dirty="0">
                <a:solidFill>
                  <a:srgbClr val="000000"/>
                </a:solidFill>
                <a:latin typeface="Calibri" panose="020F0502020204030204"/>
              </a:rPr>
              <a:t>65</a:t>
            </a:r>
            <a:r>
              <a:rPr lang="fi-FI" sz="2000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Calibri" panose="020F0502020204030204"/>
              </a:rPr>
              <a:t>girls</a:t>
            </a:r>
            <a:endParaRPr lang="fi-FI" sz="20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1" y="4322448"/>
            <a:ext cx="4359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endParaRPr lang="fi-FI" sz="2000" dirty="0">
              <a:solidFill>
                <a:srgbClr val="000000"/>
              </a:solidFill>
              <a:latin typeface="Calibri" panose="020F0502020204030204"/>
            </a:endParaRPr>
          </a:p>
          <a:p>
            <a:pPr marL="285750" indent="-285750" defTabSz="685800">
              <a:buFont typeface="Arial" panose="020B0604020202020204" pitchFamily="34" charset="0"/>
              <a:buChar char="•"/>
            </a:pPr>
            <a:r>
              <a:rPr lang="fi-FI" sz="2000" b="1" dirty="0">
                <a:solidFill>
                  <a:srgbClr val="000000"/>
                </a:solidFill>
                <a:latin typeface="Calibri" panose="020F0502020204030204"/>
              </a:rPr>
              <a:t>127</a:t>
            </a:r>
            <a:r>
              <a:rPr lang="fi-FI" sz="2000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Calibri" panose="020F0502020204030204"/>
              </a:rPr>
              <a:t>students</a:t>
            </a:r>
            <a:r>
              <a:rPr lang="fi-FI" sz="2000" dirty="0">
                <a:solidFill>
                  <a:srgbClr val="000000"/>
                </a:solidFill>
                <a:latin typeface="Calibri" panose="020F0502020204030204"/>
              </a:rPr>
              <a:t> (7th-9th </a:t>
            </a:r>
            <a:r>
              <a:rPr lang="fi-FI" sz="2000" dirty="0" err="1">
                <a:solidFill>
                  <a:srgbClr val="000000"/>
                </a:solidFill>
                <a:latin typeface="Calibri" panose="020F0502020204030204"/>
              </a:rPr>
              <a:t>graders</a:t>
            </a:r>
            <a:r>
              <a:rPr lang="fi-FI" sz="2000" dirty="0">
                <a:solidFill>
                  <a:srgbClr val="000000"/>
                </a:solidFill>
                <a:latin typeface="Calibri" panose="020F0502020204030204"/>
              </a:rPr>
              <a:t>)</a:t>
            </a:r>
          </a:p>
          <a:p>
            <a:pPr marL="285750" indent="-285750" defTabSz="685800">
              <a:buFont typeface="Arial" panose="020B0604020202020204" pitchFamily="34" charset="0"/>
              <a:buChar char="•"/>
            </a:pPr>
            <a:r>
              <a:rPr lang="fi-FI" sz="2000" b="1" dirty="0">
                <a:solidFill>
                  <a:srgbClr val="000000"/>
                </a:solidFill>
                <a:latin typeface="Calibri" panose="020F0502020204030204"/>
              </a:rPr>
              <a:t>62</a:t>
            </a:r>
            <a:r>
              <a:rPr lang="fi-FI" sz="2000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Calibri" panose="020F0502020204030204"/>
              </a:rPr>
              <a:t>boys</a:t>
            </a:r>
            <a:r>
              <a:rPr lang="fi-FI" sz="2000" dirty="0">
                <a:solidFill>
                  <a:srgbClr val="000000"/>
                </a:solidFill>
                <a:latin typeface="Calibri" panose="020F0502020204030204"/>
              </a:rPr>
              <a:t>, </a:t>
            </a:r>
            <a:r>
              <a:rPr lang="fi-FI" sz="2000" b="1" dirty="0">
                <a:solidFill>
                  <a:srgbClr val="000000"/>
                </a:solidFill>
                <a:latin typeface="Calibri" panose="020F0502020204030204"/>
              </a:rPr>
              <a:t>65</a:t>
            </a:r>
            <a:r>
              <a:rPr lang="fi-FI" sz="2000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Calibri" panose="020F0502020204030204"/>
              </a:rPr>
              <a:t>girls</a:t>
            </a:r>
            <a:endParaRPr lang="fi-FI" sz="20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4584" y="5454569"/>
            <a:ext cx="5684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i-FI" sz="2000" dirty="0">
                <a:solidFill>
                  <a:srgbClr val="000000"/>
                </a:solidFill>
                <a:latin typeface="Calibri" panose="020F0502020204030204"/>
              </a:rPr>
              <a:t>Total </a:t>
            </a:r>
            <a:r>
              <a:rPr lang="fi-FI" sz="2000" dirty="0" err="1">
                <a:solidFill>
                  <a:srgbClr val="000000"/>
                </a:solidFill>
                <a:latin typeface="Calibri" panose="020F0502020204030204"/>
              </a:rPr>
              <a:t>amount</a:t>
            </a:r>
            <a:r>
              <a:rPr lang="fi-FI" sz="2000" dirty="0">
                <a:solidFill>
                  <a:srgbClr val="000000"/>
                </a:solidFill>
                <a:latin typeface="Calibri" panose="020F0502020204030204"/>
              </a:rPr>
              <a:t> of </a:t>
            </a:r>
            <a:r>
              <a:rPr lang="fi-FI" sz="2000" dirty="0" err="1">
                <a:solidFill>
                  <a:srgbClr val="000000"/>
                </a:solidFill>
                <a:latin typeface="Calibri" panose="020F0502020204030204"/>
              </a:rPr>
              <a:t>participants</a:t>
            </a:r>
            <a:r>
              <a:rPr lang="fi-FI" sz="2000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fi-FI" sz="2000" b="1" dirty="0">
                <a:solidFill>
                  <a:srgbClr val="000000"/>
                </a:solidFill>
                <a:latin typeface="Calibri" panose="020F0502020204030204"/>
              </a:rPr>
              <a:t>248 </a:t>
            </a:r>
            <a:r>
              <a:rPr lang="fi-FI" sz="2000" dirty="0">
                <a:solidFill>
                  <a:srgbClr val="000000"/>
                </a:solidFill>
                <a:latin typeface="Calibri" panose="020F0502020204030204"/>
              </a:rPr>
              <a:t>(15 % </a:t>
            </a:r>
            <a:r>
              <a:rPr lang="fi-FI" sz="2000" dirty="0" err="1">
                <a:solidFill>
                  <a:srgbClr val="000000"/>
                </a:solidFill>
                <a:latin typeface="Calibri" panose="020F0502020204030204"/>
              </a:rPr>
              <a:t>attrition</a:t>
            </a:r>
            <a:r>
              <a:rPr lang="fi-FI" sz="2000" dirty="0">
                <a:solidFill>
                  <a:srgbClr val="000000"/>
                </a:solidFill>
                <a:latin typeface="Calibri" panose="020F0502020204030204"/>
              </a:rPr>
              <a:t>) </a:t>
            </a:r>
            <a:endParaRPr lang="fi-FI" sz="200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39636" y="644126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fi-FI" dirty="0">
                <a:solidFill>
                  <a:srgbClr val="000000"/>
                </a:solidFill>
                <a:latin typeface="Calibri" panose="020F0502020204030204"/>
              </a:rPr>
              <a:t>Three-</a:t>
            </a:r>
            <a:r>
              <a:rPr lang="fi-FI" dirty="0" err="1">
                <a:solidFill>
                  <a:srgbClr val="000000"/>
                </a:solidFill>
                <a:latin typeface="Calibri" panose="020F0502020204030204"/>
              </a:rPr>
              <a:t>wave</a:t>
            </a:r>
            <a:r>
              <a:rPr lang="fi-FI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Calibri" panose="020F0502020204030204"/>
              </a:rPr>
              <a:t>longitudinal</a:t>
            </a:r>
            <a:r>
              <a:rPr lang="fi-FI" dirty="0">
                <a:solidFill>
                  <a:srgbClr val="000000"/>
                </a:solidFill>
                <a:latin typeface="Calibri" panose="020F0502020204030204"/>
              </a:rPr>
              <a:t> design</a:t>
            </a:r>
            <a:endParaRPr lang="fi-FI" dirty="0">
              <a:solidFill>
                <a:srgbClr val="000000"/>
              </a:solidFill>
              <a:latin typeface="Calibri" panose="020F0502020204030204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867477" y="6441260"/>
            <a:ext cx="8587798" cy="0"/>
          </a:xfrm>
          <a:prstGeom prst="line">
            <a:avLst/>
          </a:prstGeom>
          <a:ln w="317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93876" y="6131940"/>
            <a:ext cx="17159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i-FI" sz="1350" dirty="0" err="1">
                <a:solidFill>
                  <a:srgbClr val="000000"/>
                </a:solidFill>
                <a:latin typeface="Calibri" panose="020F0502020204030204"/>
              </a:rPr>
              <a:t>September</a:t>
            </a:r>
            <a:r>
              <a:rPr lang="fi-FI" sz="1350" dirty="0">
                <a:solidFill>
                  <a:srgbClr val="000000"/>
                </a:solidFill>
                <a:latin typeface="Calibri" panose="020F0502020204030204"/>
              </a:rPr>
              <a:t> 2017</a:t>
            </a:r>
            <a:endParaRPr lang="fi-FI" sz="135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03405" y="6131940"/>
            <a:ext cx="17159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i-FI" sz="1350" dirty="0">
                <a:solidFill>
                  <a:srgbClr val="000000"/>
                </a:solidFill>
                <a:latin typeface="Calibri" panose="020F0502020204030204"/>
              </a:rPr>
              <a:t>October 2017</a:t>
            </a:r>
            <a:endParaRPr lang="fi-FI" sz="135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20149" y="6131940"/>
            <a:ext cx="17159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i-FI" sz="1350" dirty="0">
                <a:solidFill>
                  <a:srgbClr val="000000"/>
                </a:solidFill>
                <a:latin typeface="Calibri" panose="020F0502020204030204"/>
              </a:rPr>
              <a:t>November 2017</a:t>
            </a:r>
            <a:endParaRPr lang="fi-FI" sz="135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5620" y="5839434"/>
            <a:ext cx="545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i-FI" sz="2000" b="1" dirty="0">
                <a:solidFill>
                  <a:srgbClr val="000000"/>
                </a:solidFill>
                <a:latin typeface="Calibri" panose="020F0502020204030204"/>
              </a:rPr>
              <a:t>T1</a:t>
            </a:r>
            <a:endParaRPr lang="fi-FI" sz="200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80076" y="5862396"/>
            <a:ext cx="539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i-FI" sz="2000" b="1" dirty="0">
                <a:solidFill>
                  <a:srgbClr val="000000"/>
                </a:solidFill>
                <a:latin typeface="Calibri" panose="020F0502020204030204"/>
              </a:rPr>
              <a:t>T2</a:t>
            </a:r>
            <a:endParaRPr lang="fi-FI" sz="200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07500" y="5866626"/>
            <a:ext cx="484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i-FI" sz="2000" b="1" dirty="0">
                <a:solidFill>
                  <a:srgbClr val="000000"/>
                </a:solidFill>
                <a:latin typeface="Calibri" panose="020F0502020204030204"/>
              </a:rPr>
              <a:t>T3</a:t>
            </a:r>
            <a:endParaRPr lang="fi-FI" sz="2000" b="1" dirty="0">
              <a:solidFill>
                <a:srgbClr val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9356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53348" y="144112"/>
            <a:ext cx="8416056" cy="1325563"/>
          </a:xfrm>
        </p:spPr>
        <p:txBody>
          <a:bodyPr/>
          <a:lstStyle/>
          <a:p>
            <a:r>
              <a:rPr lang="fi-FI" dirty="0" err="1" smtClean="0"/>
              <a:t>Used</a:t>
            </a:r>
            <a:r>
              <a:rPr lang="fi-FI" dirty="0" smtClean="0"/>
              <a:t> </a:t>
            </a:r>
            <a:r>
              <a:rPr lang="fi-FI" dirty="0" err="1" smtClean="0"/>
              <a:t>measures</a:t>
            </a:r>
            <a:r>
              <a:rPr lang="fi-FI" dirty="0" smtClean="0"/>
              <a:t> </a:t>
            </a:r>
            <a:r>
              <a:rPr lang="fi-FI" dirty="0" err="1" smtClean="0"/>
              <a:t>alongside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design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93456" y="1825625"/>
            <a:ext cx="8442035" cy="4351338"/>
          </a:xfrm>
        </p:spPr>
        <p:txBody>
          <a:bodyPr/>
          <a:lstStyle/>
          <a:p>
            <a:pPr lvl="1"/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939636" y="644126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fi-FI" dirty="0">
                <a:solidFill>
                  <a:srgbClr val="000000"/>
                </a:solidFill>
                <a:latin typeface="Calibri" panose="020F0502020204030204"/>
              </a:rPr>
              <a:t>Three-</a:t>
            </a:r>
            <a:r>
              <a:rPr lang="fi-FI" dirty="0" err="1">
                <a:solidFill>
                  <a:srgbClr val="000000"/>
                </a:solidFill>
                <a:latin typeface="Calibri" panose="020F0502020204030204"/>
              </a:rPr>
              <a:t>wave</a:t>
            </a:r>
            <a:r>
              <a:rPr lang="fi-FI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Calibri" panose="020F0502020204030204"/>
              </a:rPr>
              <a:t>longitudinal</a:t>
            </a:r>
            <a:r>
              <a:rPr lang="fi-FI" dirty="0">
                <a:solidFill>
                  <a:srgbClr val="000000"/>
                </a:solidFill>
                <a:latin typeface="Calibri" panose="020F0502020204030204"/>
              </a:rPr>
              <a:t> design</a:t>
            </a:r>
            <a:endParaRPr lang="fi-FI" dirty="0">
              <a:solidFill>
                <a:srgbClr val="000000"/>
              </a:solidFill>
              <a:latin typeface="Calibri" panose="020F0502020204030204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867477" y="6441260"/>
            <a:ext cx="8587798" cy="0"/>
          </a:xfrm>
          <a:prstGeom prst="line">
            <a:avLst/>
          </a:prstGeom>
          <a:ln w="317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05366" y="6132035"/>
            <a:ext cx="230693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i-FI" sz="1350" b="1" dirty="0">
                <a:solidFill>
                  <a:srgbClr val="000000"/>
                </a:solidFill>
                <a:latin typeface="Calibri" panose="020F0502020204030204"/>
              </a:rPr>
              <a:t>T1 (</a:t>
            </a:r>
            <a:r>
              <a:rPr lang="fi-FI" sz="1350" b="1" dirty="0" err="1">
                <a:solidFill>
                  <a:srgbClr val="000000"/>
                </a:solidFill>
                <a:latin typeface="Calibri" panose="020F0502020204030204"/>
              </a:rPr>
              <a:t>A</a:t>
            </a:r>
            <a:r>
              <a:rPr lang="fi-FI" sz="1350" b="1" dirty="0" err="1">
                <a:solidFill>
                  <a:srgbClr val="000000"/>
                </a:solidFill>
                <a:latin typeface="Calibri" panose="020F0502020204030204"/>
              </a:rPr>
              <a:t>ll</a:t>
            </a:r>
            <a:r>
              <a:rPr lang="fi-FI" sz="1350" b="1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fi-FI" sz="1350" b="1" dirty="0" err="1">
                <a:solidFill>
                  <a:srgbClr val="000000"/>
                </a:solidFill>
                <a:latin typeface="Calibri" panose="020F0502020204030204"/>
              </a:rPr>
              <a:t>constructs</a:t>
            </a:r>
            <a:r>
              <a:rPr lang="fi-FI" sz="1350" b="1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fi-FI" sz="1350" b="1" dirty="0" err="1">
                <a:solidFill>
                  <a:srgbClr val="000000"/>
                </a:solidFill>
                <a:latin typeface="Calibri" panose="020F0502020204030204"/>
              </a:rPr>
              <a:t>measured</a:t>
            </a:r>
            <a:r>
              <a:rPr lang="fi-FI" sz="1350" b="1" dirty="0">
                <a:solidFill>
                  <a:srgbClr val="000000"/>
                </a:solidFill>
                <a:latin typeface="Calibri" panose="020F0502020204030204"/>
              </a:rPr>
              <a:t>)</a:t>
            </a:r>
            <a:endParaRPr lang="fi-FI" sz="135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21236" y="6113942"/>
            <a:ext cx="23039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i-FI" sz="1350" b="1" dirty="0">
                <a:solidFill>
                  <a:srgbClr val="000000"/>
                </a:solidFill>
                <a:latin typeface="Calibri" panose="020F0502020204030204"/>
              </a:rPr>
              <a:t>T2 (</a:t>
            </a:r>
            <a:r>
              <a:rPr lang="fi-FI" sz="1350" b="1" dirty="0" err="1">
                <a:solidFill>
                  <a:srgbClr val="000000"/>
                </a:solidFill>
                <a:latin typeface="Calibri" panose="020F0502020204030204"/>
              </a:rPr>
              <a:t>All</a:t>
            </a:r>
            <a:r>
              <a:rPr lang="fi-FI" sz="1350" b="1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fi-FI" sz="1350" b="1" dirty="0" err="1">
                <a:solidFill>
                  <a:srgbClr val="000000"/>
                </a:solidFill>
                <a:latin typeface="Calibri" panose="020F0502020204030204"/>
              </a:rPr>
              <a:t>constructs</a:t>
            </a:r>
            <a:r>
              <a:rPr lang="fi-FI" sz="1350" b="1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fi-FI" sz="1350" b="1" dirty="0" err="1">
                <a:solidFill>
                  <a:srgbClr val="000000"/>
                </a:solidFill>
                <a:latin typeface="Calibri" panose="020F0502020204030204"/>
              </a:rPr>
              <a:t>measured</a:t>
            </a:r>
            <a:r>
              <a:rPr lang="fi-FI" sz="1350" b="1" dirty="0">
                <a:solidFill>
                  <a:srgbClr val="000000"/>
                </a:solidFill>
                <a:latin typeface="Calibri" panose="020F0502020204030204"/>
              </a:rPr>
              <a:t>)</a:t>
            </a:r>
            <a:endParaRPr lang="fi-FI" sz="135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42077" y="6132035"/>
            <a:ext cx="199931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i-FI" sz="1350" b="1" dirty="0">
                <a:solidFill>
                  <a:srgbClr val="000000"/>
                </a:solidFill>
                <a:latin typeface="Calibri" panose="020F0502020204030204"/>
              </a:rPr>
              <a:t>T3 (</a:t>
            </a:r>
            <a:r>
              <a:rPr lang="fi-FI" sz="1350" b="1" dirty="0" err="1">
                <a:solidFill>
                  <a:srgbClr val="000000"/>
                </a:solidFill>
                <a:latin typeface="Calibri" panose="020F0502020204030204"/>
              </a:rPr>
              <a:t>Only</a:t>
            </a:r>
            <a:r>
              <a:rPr lang="fi-FI" sz="1350" b="1" dirty="0">
                <a:solidFill>
                  <a:srgbClr val="000000"/>
                </a:solidFill>
                <a:latin typeface="Calibri" panose="020F0502020204030204"/>
              </a:rPr>
              <a:t> PA </a:t>
            </a:r>
            <a:r>
              <a:rPr lang="fi-FI" sz="1350" b="1" dirty="0" err="1">
                <a:solidFill>
                  <a:srgbClr val="000000"/>
                </a:solidFill>
                <a:latin typeface="Calibri" panose="020F0502020204030204"/>
              </a:rPr>
              <a:t>measured</a:t>
            </a:r>
            <a:r>
              <a:rPr lang="fi-FI" sz="1350" b="1" dirty="0">
                <a:solidFill>
                  <a:srgbClr val="000000"/>
                </a:solidFill>
                <a:latin typeface="Calibri" panose="020F0502020204030204"/>
              </a:rPr>
              <a:t>)</a:t>
            </a:r>
            <a:endParaRPr lang="fi-FI" sz="135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817976" y="1487960"/>
          <a:ext cx="8686800" cy="451172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109130427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589533456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4215993825"/>
                    </a:ext>
                  </a:extLst>
                </a:gridCol>
              </a:tblGrid>
              <a:tr h="222885">
                <a:tc>
                  <a:txBody>
                    <a:bodyPr/>
                    <a:lstStyle/>
                    <a:p>
                      <a:r>
                        <a:rPr lang="fi-FI" sz="2000" dirty="0" smtClean="0"/>
                        <a:t>T1</a:t>
                      </a:r>
                      <a:endParaRPr lang="fi-FI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2000" dirty="0" smtClean="0"/>
                        <a:t>T2</a:t>
                      </a:r>
                      <a:r>
                        <a:rPr lang="fi-FI" sz="1000" dirty="0" smtClean="0"/>
                        <a:t>  (5 </a:t>
                      </a:r>
                      <a:r>
                        <a:rPr lang="fi-FI" sz="1000" dirty="0" err="1" smtClean="0"/>
                        <a:t>weeks</a:t>
                      </a:r>
                      <a:r>
                        <a:rPr lang="fi-FI" sz="1000" dirty="0" smtClean="0"/>
                        <a:t> </a:t>
                      </a:r>
                      <a:r>
                        <a:rPr lang="fi-FI" sz="1000" dirty="0" err="1" smtClean="0"/>
                        <a:t>after</a:t>
                      </a:r>
                      <a:r>
                        <a:rPr lang="fi-FI" sz="1000" dirty="0" smtClean="0"/>
                        <a:t> T1)</a:t>
                      </a:r>
                      <a:endParaRPr lang="fi-FI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2000" dirty="0" smtClean="0"/>
                        <a:t>T3</a:t>
                      </a:r>
                      <a:r>
                        <a:rPr lang="fi-FI" sz="1000" dirty="0" smtClean="0"/>
                        <a:t> (10 </a:t>
                      </a:r>
                      <a:r>
                        <a:rPr lang="fi-FI" sz="1000" dirty="0" err="1" smtClean="0"/>
                        <a:t>weeks</a:t>
                      </a:r>
                      <a:r>
                        <a:rPr lang="fi-FI" sz="1000" dirty="0" smtClean="0"/>
                        <a:t> </a:t>
                      </a:r>
                      <a:r>
                        <a:rPr lang="fi-FI" sz="1000" dirty="0" err="1" smtClean="0"/>
                        <a:t>after</a:t>
                      </a:r>
                      <a:r>
                        <a:rPr lang="fi-FI" sz="1000" dirty="0" smtClean="0"/>
                        <a:t> T1)</a:t>
                      </a:r>
                      <a:endParaRPr lang="fi-FI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7986846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500" b="1" dirty="0" err="1" smtClean="0"/>
                        <a:t>Perceived</a:t>
                      </a:r>
                      <a:r>
                        <a:rPr lang="fi-FI" sz="1500" b="1" dirty="0" smtClean="0"/>
                        <a:t> </a:t>
                      </a:r>
                      <a:r>
                        <a:rPr lang="fi-FI" sz="1500" b="1" dirty="0" err="1" smtClean="0"/>
                        <a:t>autonomy</a:t>
                      </a:r>
                      <a:r>
                        <a:rPr lang="fi-FI" sz="1500" b="1" dirty="0" smtClean="0"/>
                        <a:t> </a:t>
                      </a:r>
                      <a:r>
                        <a:rPr lang="fi-FI" sz="1500" b="1" dirty="0" err="1" smtClean="0"/>
                        <a:t>support</a:t>
                      </a:r>
                      <a:r>
                        <a:rPr lang="fi-FI" sz="1500" b="1" dirty="0" smtClean="0"/>
                        <a:t> </a:t>
                      </a:r>
                      <a:r>
                        <a:rPr lang="fi-FI" sz="1100" dirty="0" err="1" smtClean="0"/>
                        <a:t>from</a:t>
                      </a:r>
                      <a:r>
                        <a:rPr lang="fi-FI" sz="1100" dirty="0" smtClean="0"/>
                        <a:t> PE </a:t>
                      </a:r>
                      <a:r>
                        <a:rPr lang="fi-FI" sz="1100" dirty="0" err="1" smtClean="0"/>
                        <a:t>teacher</a:t>
                      </a:r>
                      <a:r>
                        <a:rPr lang="fi-FI" sz="1100" dirty="0" smtClean="0"/>
                        <a:t> </a:t>
                      </a:r>
                      <a:r>
                        <a:rPr lang="fi-FI" sz="1100" i="1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fi-FI" sz="1100" i="1" dirty="0" err="1" smtClean="0">
                          <a:solidFill>
                            <a:srgbClr val="FF0000"/>
                          </a:solidFill>
                        </a:rPr>
                        <a:t>Hagger</a:t>
                      </a:r>
                      <a:r>
                        <a:rPr lang="fi-FI" sz="1100" i="1" baseline="0" dirty="0" smtClean="0">
                          <a:solidFill>
                            <a:srgbClr val="FF0000"/>
                          </a:solidFill>
                        </a:rPr>
                        <a:t> et al., 2007)</a:t>
                      </a:r>
                      <a:endParaRPr lang="fi-FI" sz="1100" i="1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500" b="1" dirty="0" err="1" smtClean="0"/>
                        <a:t>Perceived</a:t>
                      </a:r>
                      <a:r>
                        <a:rPr lang="fi-FI" sz="1500" b="1" dirty="0" smtClean="0"/>
                        <a:t> </a:t>
                      </a:r>
                      <a:r>
                        <a:rPr lang="fi-FI" sz="1500" b="1" dirty="0" err="1" smtClean="0"/>
                        <a:t>autonomy</a:t>
                      </a:r>
                      <a:r>
                        <a:rPr lang="fi-FI" sz="1500" b="1" dirty="0" smtClean="0"/>
                        <a:t> </a:t>
                      </a:r>
                      <a:r>
                        <a:rPr lang="fi-FI" sz="1500" b="1" dirty="0" err="1" smtClean="0"/>
                        <a:t>support</a:t>
                      </a:r>
                      <a:r>
                        <a:rPr lang="fi-FI" sz="1500" b="1" dirty="0" smtClean="0"/>
                        <a:t> </a:t>
                      </a:r>
                      <a:r>
                        <a:rPr lang="fi-FI" sz="1100" dirty="0" err="1" smtClean="0"/>
                        <a:t>from</a:t>
                      </a:r>
                      <a:r>
                        <a:rPr lang="fi-FI" sz="1100" dirty="0" smtClean="0"/>
                        <a:t> PE </a:t>
                      </a:r>
                      <a:r>
                        <a:rPr lang="fi-FI" sz="1100" dirty="0" err="1" smtClean="0"/>
                        <a:t>teacher</a:t>
                      </a:r>
                      <a:r>
                        <a:rPr lang="fi-FI" sz="1100" dirty="0" smtClean="0"/>
                        <a:t> </a:t>
                      </a:r>
                      <a:r>
                        <a:rPr lang="fi-FI" sz="1100" i="1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fi-FI" sz="1100" i="1" dirty="0" err="1" smtClean="0">
                          <a:solidFill>
                            <a:srgbClr val="FF0000"/>
                          </a:solidFill>
                        </a:rPr>
                        <a:t>Hagger</a:t>
                      </a:r>
                      <a:r>
                        <a:rPr lang="fi-FI" sz="1100" i="1" baseline="0" dirty="0" smtClean="0">
                          <a:solidFill>
                            <a:srgbClr val="FF0000"/>
                          </a:solidFill>
                        </a:rPr>
                        <a:t> et al., 2007)</a:t>
                      </a:r>
                      <a:endParaRPr lang="fi-FI" sz="1100" i="1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i-FI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54961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500" b="1" dirty="0" err="1" smtClean="0"/>
                        <a:t>Autonomous</a:t>
                      </a:r>
                      <a:r>
                        <a:rPr lang="fi-FI" sz="1500" b="1" dirty="0" smtClean="0"/>
                        <a:t> </a:t>
                      </a:r>
                      <a:r>
                        <a:rPr lang="fi-FI" sz="1500" b="1" dirty="0" err="1" smtClean="0"/>
                        <a:t>motivation</a:t>
                      </a:r>
                      <a:r>
                        <a:rPr lang="fi-FI" sz="1500" b="1" dirty="0" smtClean="0"/>
                        <a:t> </a:t>
                      </a:r>
                      <a:r>
                        <a:rPr lang="fi-FI" sz="1100" dirty="0" err="1" smtClean="0"/>
                        <a:t>towards</a:t>
                      </a:r>
                      <a:r>
                        <a:rPr lang="fi-FI" sz="1100" dirty="0" smtClean="0"/>
                        <a:t> PE </a:t>
                      </a:r>
                      <a:r>
                        <a:rPr lang="en-US" sz="1100" i="1" dirty="0" smtClean="0">
                          <a:solidFill>
                            <a:srgbClr val="FF0000"/>
                          </a:solidFill>
                        </a:rPr>
                        <a:t>(Ryan &amp; Connell, 1989)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500" b="1" dirty="0" err="1" smtClean="0"/>
                        <a:t>Autonomous</a:t>
                      </a:r>
                      <a:r>
                        <a:rPr lang="fi-FI" sz="1500" b="1" dirty="0" smtClean="0"/>
                        <a:t> </a:t>
                      </a:r>
                      <a:r>
                        <a:rPr lang="fi-FI" sz="1500" b="1" dirty="0" err="1" smtClean="0"/>
                        <a:t>motivation</a:t>
                      </a:r>
                      <a:r>
                        <a:rPr lang="fi-FI" sz="1500" b="1" dirty="0" smtClean="0"/>
                        <a:t> </a:t>
                      </a:r>
                      <a:r>
                        <a:rPr lang="fi-FI" sz="1100" dirty="0" err="1" smtClean="0"/>
                        <a:t>towards</a:t>
                      </a:r>
                      <a:r>
                        <a:rPr lang="fi-FI" sz="1100" dirty="0" smtClean="0"/>
                        <a:t> PE </a:t>
                      </a:r>
                      <a:r>
                        <a:rPr lang="en-US" sz="1100" i="1" dirty="0" smtClean="0">
                          <a:solidFill>
                            <a:srgbClr val="FF0000"/>
                          </a:solidFill>
                        </a:rPr>
                        <a:t>(Ryan &amp; Connell, 1989)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69845032"/>
                  </a:ext>
                </a:extLst>
              </a:tr>
              <a:tr h="52231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500" b="1" dirty="0" err="1" smtClean="0"/>
                        <a:t>Autonomous</a:t>
                      </a:r>
                      <a:r>
                        <a:rPr lang="fi-FI" sz="1500" b="1" dirty="0" smtClean="0"/>
                        <a:t> </a:t>
                      </a:r>
                      <a:r>
                        <a:rPr lang="fi-FI" sz="1500" b="1" dirty="0" err="1" smtClean="0"/>
                        <a:t>motivation</a:t>
                      </a:r>
                      <a:r>
                        <a:rPr lang="fi-FI" sz="1500" b="1" dirty="0" smtClean="0"/>
                        <a:t> </a:t>
                      </a:r>
                      <a:r>
                        <a:rPr lang="fi-FI" sz="1100" dirty="0" err="1" smtClean="0"/>
                        <a:t>towards</a:t>
                      </a:r>
                      <a:r>
                        <a:rPr lang="fi-FI" sz="1100" dirty="0" smtClean="0"/>
                        <a:t> </a:t>
                      </a:r>
                      <a:r>
                        <a:rPr lang="fi-FI" sz="1100" dirty="0" err="1" smtClean="0"/>
                        <a:t>free-time</a:t>
                      </a:r>
                      <a:r>
                        <a:rPr lang="fi-FI" sz="1100" dirty="0" smtClean="0"/>
                        <a:t> PA </a:t>
                      </a:r>
                      <a:r>
                        <a:rPr lang="en-US" sz="1100" i="1" dirty="0" smtClean="0">
                          <a:solidFill>
                            <a:srgbClr val="FF0000"/>
                          </a:solidFill>
                        </a:rPr>
                        <a:t>(Ryan &amp; Connell, 1989)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500" b="1" dirty="0" err="1" smtClean="0"/>
                        <a:t>Autonomous</a:t>
                      </a:r>
                      <a:r>
                        <a:rPr lang="fi-FI" sz="1500" b="1" dirty="0" smtClean="0"/>
                        <a:t> </a:t>
                      </a:r>
                      <a:r>
                        <a:rPr lang="fi-FI" sz="1500" b="1" dirty="0" err="1" smtClean="0"/>
                        <a:t>motivation</a:t>
                      </a:r>
                      <a:r>
                        <a:rPr lang="fi-FI" sz="1500" b="1" dirty="0" smtClean="0"/>
                        <a:t> </a:t>
                      </a:r>
                      <a:r>
                        <a:rPr lang="fi-FI" sz="1100" dirty="0" err="1" smtClean="0"/>
                        <a:t>towards</a:t>
                      </a:r>
                      <a:r>
                        <a:rPr lang="fi-FI" sz="1100" dirty="0" smtClean="0"/>
                        <a:t> </a:t>
                      </a:r>
                      <a:r>
                        <a:rPr lang="fi-FI" sz="1100" dirty="0" err="1" smtClean="0"/>
                        <a:t>free-time</a:t>
                      </a:r>
                      <a:r>
                        <a:rPr lang="fi-FI" sz="1100" dirty="0" smtClean="0"/>
                        <a:t> PA </a:t>
                      </a:r>
                      <a:r>
                        <a:rPr lang="en-US" sz="1100" i="1" dirty="0" smtClean="0">
                          <a:solidFill>
                            <a:srgbClr val="FF0000"/>
                          </a:solidFill>
                        </a:rPr>
                        <a:t>(Ryan &amp; Connell, 1989)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i-FI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74846342"/>
                  </a:ext>
                </a:extLst>
              </a:tr>
              <a:tr h="34820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500" b="1" dirty="0" err="1" smtClean="0"/>
                        <a:t>Attitudes</a:t>
                      </a:r>
                      <a:r>
                        <a:rPr lang="fi-FI" sz="1000" dirty="0" smtClean="0"/>
                        <a:t> </a:t>
                      </a:r>
                      <a:r>
                        <a:rPr lang="fi-FI" sz="1100" dirty="0" err="1" smtClean="0"/>
                        <a:t>towards</a:t>
                      </a:r>
                      <a:r>
                        <a:rPr lang="fi-FI" sz="1100" dirty="0" smtClean="0"/>
                        <a:t> </a:t>
                      </a:r>
                      <a:r>
                        <a:rPr lang="fi-FI" sz="1100" dirty="0" err="1" smtClean="0"/>
                        <a:t>free-time</a:t>
                      </a:r>
                      <a:r>
                        <a:rPr lang="fi-FI" sz="1100" dirty="0" smtClean="0"/>
                        <a:t> PA </a:t>
                      </a:r>
                      <a:r>
                        <a:rPr lang="fi-FI" sz="1100" i="1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sz="1100" i="1" dirty="0" err="1" smtClean="0">
                          <a:solidFill>
                            <a:srgbClr val="FF0000"/>
                          </a:solidFill>
                        </a:rPr>
                        <a:t>Ajzen</a:t>
                      </a:r>
                      <a:r>
                        <a:rPr lang="en-US" sz="1100" i="1" dirty="0" smtClean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en-US" sz="1100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i="1" dirty="0" smtClean="0">
                          <a:solidFill>
                            <a:srgbClr val="FF0000"/>
                          </a:solidFill>
                        </a:rPr>
                        <a:t>2002) </a:t>
                      </a:r>
                      <a:endParaRPr lang="fi-FI" sz="1100" i="1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500" b="1" dirty="0" err="1" smtClean="0"/>
                        <a:t>Attitudes</a:t>
                      </a:r>
                      <a:r>
                        <a:rPr lang="fi-FI" sz="1000" dirty="0" smtClean="0"/>
                        <a:t> </a:t>
                      </a:r>
                      <a:r>
                        <a:rPr lang="fi-FI" sz="1100" dirty="0" err="1" smtClean="0"/>
                        <a:t>towards</a:t>
                      </a:r>
                      <a:r>
                        <a:rPr lang="fi-FI" sz="1100" dirty="0" smtClean="0"/>
                        <a:t> </a:t>
                      </a:r>
                      <a:r>
                        <a:rPr lang="fi-FI" sz="1100" dirty="0" err="1" smtClean="0"/>
                        <a:t>free-time</a:t>
                      </a:r>
                      <a:r>
                        <a:rPr lang="fi-FI" sz="1100" dirty="0" smtClean="0"/>
                        <a:t> PA </a:t>
                      </a:r>
                      <a:r>
                        <a:rPr lang="fi-FI" sz="1100" i="1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sz="1100" i="1" dirty="0" err="1" smtClean="0">
                          <a:solidFill>
                            <a:srgbClr val="FF0000"/>
                          </a:solidFill>
                        </a:rPr>
                        <a:t>Ajzen</a:t>
                      </a:r>
                      <a:r>
                        <a:rPr lang="en-US" sz="1100" i="1" dirty="0" smtClean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en-US" sz="1100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i="1" dirty="0" smtClean="0">
                          <a:solidFill>
                            <a:srgbClr val="FF0000"/>
                          </a:solidFill>
                        </a:rPr>
                        <a:t>2002) </a:t>
                      </a:r>
                      <a:endParaRPr lang="fi-FI" sz="1100" i="1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i-FI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7083453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500" b="1" dirty="0" err="1" smtClean="0"/>
                        <a:t>Subjective</a:t>
                      </a:r>
                      <a:r>
                        <a:rPr lang="fi-FI" sz="1500" b="1" dirty="0" smtClean="0"/>
                        <a:t> </a:t>
                      </a:r>
                      <a:r>
                        <a:rPr lang="fi-FI" sz="1500" b="1" dirty="0" err="1" smtClean="0"/>
                        <a:t>norm</a:t>
                      </a:r>
                      <a:r>
                        <a:rPr lang="fi-FI" sz="1500" b="1" dirty="0" smtClean="0"/>
                        <a:t> </a:t>
                      </a:r>
                      <a:r>
                        <a:rPr lang="fi-FI" sz="1100" dirty="0" err="1" smtClean="0"/>
                        <a:t>towards</a:t>
                      </a:r>
                      <a:r>
                        <a:rPr lang="fi-FI" sz="1100" dirty="0" smtClean="0"/>
                        <a:t> </a:t>
                      </a:r>
                      <a:r>
                        <a:rPr lang="fi-FI" sz="1100" dirty="0" err="1" smtClean="0"/>
                        <a:t>free-time</a:t>
                      </a:r>
                      <a:r>
                        <a:rPr lang="fi-FI" sz="1100" dirty="0" smtClean="0"/>
                        <a:t> PA </a:t>
                      </a:r>
                      <a:r>
                        <a:rPr lang="fi-FI" sz="1100" i="1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sz="1100" i="1" dirty="0" err="1" smtClean="0">
                          <a:solidFill>
                            <a:srgbClr val="FF0000"/>
                          </a:solidFill>
                        </a:rPr>
                        <a:t>Ajzen</a:t>
                      </a:r>
                      <a:r>
                        <a:rPr lang="en-US" sz="1100" i="1" dirty="0" smtClean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en-US" sz="1100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i="1" dirty="0" smtClean="0">
                          <a:solidFill>
                            <a:srgbClr val="FF0000"/>
                          </a:solidFill>
                        </a:rPr>
                        <a:t>2002) </a:t>
                      </a:r>
                      <a:endParaRPr lang="fi-FI" sz="1100" i="1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500" b="1" dirty="0" err="1" smtClean="0"/>
                        <a:t>Subjective</a:t>
                      </a:r>
                      <a:r>
                        <a:rPr lang="fi-FI" sz="1500" b="1" dirty="0" smtClean="0"/>
                        <a:t> </a:t>
                      </a:r>
                      <a:r>
                        <a:rPr lang="fi-FI" sz="1500" b="1" dirty="0" err="1" smtClean="0"/>
                        <a:t>norm</a:t>
                      </a:r>
                      <a:r>
                        <a:rPr lang="fi-FI" sz="1500" b="1" dirty="0" smtClean="0"/>
                        <a:t> </a:t>
                      </a:r>
                      <a:r>
                        <a:rPr lang="fi-FI" sz="1100" dirty="0" err="1" smtClean="0"/>
                        <a:t>towards</a:t>
                      </a:r>
                      <a:r>
                        <a:rPr lang="fi-FI" sz="1100" dirty="0" smtClean="0"/>
                        <a:t> </a:t>
                      </a:r>
                      <a:r>
                        <a:rPr lang="fi-FI" sz="1100" dirty="0" err="1" smtClean="0"/>
                        <a:t>free-time</a:t>
                      </a:r>
                      <a:r>
                        <a:rPr lang="fi-FI" sz="1100" dirty="0" smtClean="0"/>
                        <a:t> PA </a:t>
                      </a:r>
                      <a:r>
                        <a:rPr lang="fi-FI" sz="1100" i="1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sz="1100" i="1" dirty="0" err="1" smtClean="0">
                          <a:solidFill>
                            <a:srgbClr val="FF0000"/>
                          </a:solidFill>
                        </a:rPr>
                        <a:t>Ajzen</a:t>
                      </a:r>
                      <a:r>
                        <a:rPr lang="en-US" sz="1100" i="1" dirty="0" smtClean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en-US" sz="1100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i="1" dirty="0" smtClean="0">
                          <a:solidFill>
                            <a:srgbClr val="FF0000"/>
                          </a:solidFill>
                        </a:rPr>
                        <a:t>2002) </a:t>
                      </a:r>
                      <a:endParaRPr lang="fi-FI" sz="1100" i="1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40764315"/>
                  </a:ext>
                </a:extLst>
              </a:tr>
              <a:tr h="52231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500" b="1" dirty="0" err="1" smtClean="0"/>
                        <a:t>Perceived</a:t>
                      </a:r>
                      <a:r>
                        <a:rPr lang="fi-FI" sz="1500" b="1" dirty="0" smtClean="0"/>
                        <a:t> </a:t>
                      </a:r>
                      <a:r>
                        <a:rPr lang="fi-FI" sz="1500" b="1" dirty="0" err="1" smtClean="0"/>
                        <a:t>behavioural</a:t>
                      </a:r>
                      <a:r>
                        <a:rPr lang="fi-FI" sz="1500" b="1" dirty="0" smtClean="0"/>
                        <a:t> </a:t>
                      </a:r>
                      <a:r>
                        <a:rPr lang="fi-FI" sz="1500" b="1" dirty="0" err="1" smtClean="0"/>
                        <a:t>control</a:t>
                      </a:r>
                      <a:r>
                        <a:rPr lang="fi-FI" sz="1500" b="1" dirty="0" smtClean="0"/>
                        <a:t> </a:t>
                      </a:r>
                      <a:r>
                        <a:rPr lang="fi-FI" sz="1100" dirty="0" err="1" smtClean="0"/>
                        <a:t>towards</a:t>
                      </a:r>
                      <a:r>
                        <a:rPr lang="fi-FI" sz="1100" dirty="0" smtClean="0"/>
                        <a:t> </a:t>
                      </a:r>
                      <a:r>
                        <a:rPr lang="fi-FI" sz="1100" dirty="0" err="1" smtClean="0"/>
                        <a:t>free-time</a:t>
                      </a:r>
                      <a:r>
                        <a:rPr lang="fi-FI" sz="1100" dirty="0" smtClean="0"/>
                        <a:t> PA </a:t>
                      </a:r>
                      <a:r>
                        <a:rPr lang="fi-FI" sz="1100" i="1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sz="1100" i="1" dirty="0" err="1" smtClean="0">
                          <a:solidFill>
                            <a:srgbClr val="FF0000"/>
                          </a:solidFill>
                        </a:rPr>
                        <a:t>Ajzen</a:t>
                      </a:r>
                      <a:r>
                        <a:rPr lang="en-US" sz="1100" i="1" dirty="0" smtClean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en-US" sz="1100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i="1" dirty="0" smtClean="0">
                          <a:solidFill>
                            <a:srgbClr val="FF0000"/>
                          </a:solidFill>
                        </a:rPr>
                        <a:t>2002) </a:t>
                      </a:r>
                      <a:endParaRPr lang="fi-FI" sz="1100" i="1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500" b="1" dirty="0" err="1" smtClean="0"/>
                        <a:t>Perceived</a:t>
                      </a:r>
                      <a:r>
                        <a:rPr lang="fi-FI" sz="1500" b="1" dirty="0" smtClean="0"/>
                        <a:t> </a:t>
                      </a:r>
                      <a:r>
                        <a:rPr lang="fi-FI" sz="1500" b="1" dirty="0" err="1" smtClean="0"/>
                        <a:t>behavioural</a:t>
                      </a:r>
                      <a:r>
                        <a:rPr lang="fi-FI" sz="1500" b="1" dirty="0" smtClean="0"/>
                        <a:t> </a:t>
                      </a:r>
                      <a:r>
                        <a:rPr lang="fi-FI" sz="1500" b="1" dirty="0" err="1" smtClean="0"/>
                        <a:t>control</a:t>
                      </a:r>
                      <a:r>
                        <a:rPr lang="fi-FI" sz="1500" b="1" dirty="0" smtClean="0"/>
                        <a:t> </a:t>
                      </a:r>
                      <a:r>
                        <a:rPr lang="fi-FI" sz="1100" dirty="0" err="1" smtClean="0"/>
                        <a:t>towards</a:t>
                      </a:r>
                      <a:r>
                        <a:rPr lang="fi-FI" sz="1100" dirty="0" smtClean="0"/>
                        <a:t> </a:t>
                      </a:r>
                      <a:r>
                        <a:rPr lang="fi-FI" sz="1100" dirty="0" err="1" smtClean="0"/>
                        <a:t>free-time</a:t>
                      </a:r>
                      <a:r>
                        <a:rPr lang="fi-FI" sz="1100" dirty="0" smtClean="0"/>
                        <a:t> PA </a:t>
                      </a:r>
                      <a:r>
                        <a:rPr lang="fi-FI" sz="1100" i="1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sz="1100" i="1" dirty="0" err="1" smtClean="0">
                          <a:solidFill>
                            <a:srgbClr val="FF0000"/>
                          </a:solidFill>
                        </a:rPr>
                        <a:t>Ajzen</a:t>
                      </a:r>
                      <a:r>
                        <a:rPr lang="en-US" sz="1100" i="1" dirty="0" smtClean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en-US" sz="1100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i="1" dirty="0" smtClean="0">
                          <a:solidFill>
                            <a:srgbClr val="FF0000"/>
                          </a:solidFill>
                        </a:rPr>
                        <a:t>2002) </a:t>
                      </a:r>
                      <a:endParaRPr lang="fi-FI" sz="1100" i="1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1030183"/>
                  </a:ext>
                </a:extLst>
              </a:tr>
              <a:tr h="50490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500" b="1" dirty="0" smtClean="0"/>
                        <a:t>Intention</a:t>
                      </a:r>
                      <a:r>
                        <a:rPr lang="fi-FI" sz="1000" dirty="0" smtClean="0"/>
                        <a:t> </a:t>
                      </a:r>
                      <a:r>
                        <a:rPr lang="fi-FI" sz="1100" dirty="0" err="1" smtClean="0"/>
                        <a:t>towards</a:t>
                      </a:r>
                      <a:r>
                        <a:rPr lang="fi-FI" sz="1100" dirty="0" smtClean="0"/>
                        <a:t> </a:t>
                      </a:r>
                      <a:r>
                        <a:rPr lang="fi-FI" sz="1100" dirty="0" err="1" smtClean="0"/>
                        <a:t>free-time</a:t>
                      </a:r>
                      <a:r>
                        <a:rPr lang="fi-FI" sz="1100" dirty="0" smtClean="0"/>
                        <a:t> PA </a:t>
                      </a:r>
                      <a:r>
                        <a:rPr lang="fi-FI" sz="1100" i="1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sz="1100" i="1" dirty="0" err="1" smtClean="0">
                          <a:solidFill>
                            <a:srgbClr val="FF0000"/>
                          </a:solidFill>
                        </a:rPr>
                        <a:t>Ajzen</a:t>
                      </a:r>
                      <a:r>
                        <a:rPr lang="en-US" sz="1100" i="1" dirty="0" smtClean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en-US" sz="1100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i="1" dirty="0" smtClean="0">
                          <a:solidFill>
                            <a:srgbClr val="FF0000"/>
                          </a:solidFill>
                        </a:rPr>
                        <a:t>2002) </a:t>
                      </a:r>
                      <a:endParaRPr lang="fi-FI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i-FI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500" b="1" dirty="0" smtClean="0"/>
                        <a:t>Intention</a:t>
                      </a:r>
                      <a:r>
                        <a:rPr lang="fi-FI" sz="1000" dirty="0" smtClean="0"/>
                        <a:t> </a:t>
                      </a:r>
                      <a:r>
                        <a:rPr lang="fi-FI" sz="1100" dirty="0" err="1" smtClean="0"/>
                        <a:t>towards</a:t>
                      </a:r>
                      <a:r>
                        <a:rPr lang="fi-FI" sz="1100" dirty="0" smtClean="0"/>
                        <a:t> </a:t>
                      </a:r>
                      <a:r>
                        <a:rPr lang="fi-FI" sz="1100" dirty="0" err="1" smtClean="0"/>
                        <a:t>free-time</a:t>
                      </a:r>
                      <a:r>
                        <a:rPr lang="fi-FI" sz="1100" dirty="0" smtClean="0"/>
                        <a:t> </a:t>
                      </a:r>
                      <a:r>
                        <a:rPr lang="fi-FI" sz="1100" dirty="0" smtClean="0">
                          <a:solidFill>
                            <a:srgbClr val="FF0000"/>
                          </a:solidFill>
                        </a:rPr>
                        <a:t>PA </a:t>
                      </a:r>
                      <a:r>
                        <a:rPr lang="fi-FI" sz="1100" i="1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sz="1100" i="1" dirty="0" err="1" smtClean="0">
                          <a:solidFill>
                            <a:srgbClr val="FF0000"/>
                          </a:solidFill>
                        </a:rPr>
                        <a:t>Ajzen</a:t>
                      </a:r>
                      <a:r>
                        <a:rPr lang="en-US" sz="1100" i="1" dirty="0" smtClean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en-US" sz="1100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i="1" dirty="0" smtClean="0">
                          <a:solidFill>
                            <a:srgbClr val="FF0000"/>
                          </a:solidFill>
                        </a:rPr>
                        <a:t>2002)</a:t>
                      </a:r>
                      <a:endParaRPr lang="fi-FI" sz="1100" i="1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i-FI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48486194"/>
                  </a:ext>
                </a:extLst>
              </a:tr>
              <a:tr h="50490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500" b="1" baseline="0" dirty="0" smtClean="0"/>
                        <a:t>PA </a:t>
                      </a:r>
                      <a:r>
                        <a:rPr lang="fi-FI" sz="1500" b="1" baseline="0" dirty="0" err="1" smtClean="0"/>
                        <a:t>behaviour</a:t>
                      </a:r>
                      <a:r>
                        <a:rPr lang="fi-FI" sz="1500" b="1" baseline="0" dirty="0" smtClean="0"/>
                        <a:t> </a:t>
                      </a:r>
                      <a:r>
                        <a:rPr lang="fi-FI" sz="1100" b="0" baseline="0" dirty="0" smtClean="0"/>
                        <a:t>(</a:t>
                      </a:r>
                      <a:r>
                        <a:rPr lang="fi-FI" sz="1100" dirty="0" err="1" smtClean="0"/>
                        <a:t>free-time</a:t>
                      </a:r>
                      <a:r>
                        <a:rPr lang="fi-FI" sz="1100" dirty="0" smtClean="0">
                          <a:solidFill>
                            <a:srgbClr val="FF0000"/>
                          </a:solidFill>
                        </a:rPr>
                        <a:t>) </a:t>
                      </a:r>
                      <a:r>
                        <a:rPr lang="en-US" sz="1100" i="1" dirty="0" smtClean="0">
                          <a:solidFill>
                            <a:srgbClr val="FF0000"/>
                          </a:solidFill>
                        </a:rPr>
                        <a:t>(Godin &amp; </a:t>
                      </a:r>
                      <a:r>
                        <a:rPr lang="en-US" sz="1100" i="1" dirty="0" err="1" smtClean="0">
                          <a:solidFill>
                            <a:srgbClr val="FF0000"/>
                          </a:solidFill>
                        </a:rPr>
                        <a:t>Shephard</a:t>
                      </a:r>
                      <a:r>
                        <a:rPr lang="en-US" sz="1100" i="1" dirty="0" smtClean="0">
                          <a:solidFill>
                            <a:srgbClr val="FF0000"/>
                          </a:solidFill>
                        </a:rPr>
                        <a:t>, 1985) </a:t>
                      </a:r>
                      <a:endParaRPr lang="fi-FI" sz="11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500" b="1" baseline="0" dirty="0" smtClean="0"/>
                        <a:t>PA </a:t>
                      </a:r>
                      <a:r>
                        <a:rPr lang="fi-FI" sz="1500" b="1" baseline="0" dirty="0" err="1" smtClean="0"/>
                        <a:t>behaviour</a:t>
                      </a:r>
                      <a:r>
                        <a:rPr lang="fi-FI" sz="1500" b="1" baseline="0" dirty="0" smtClean="0"/>
                        <a:t> </a:t>
                      </a:r>
                      <a:r>
                        <a:rPr lang="fi-FI" sz="1100" b="0" baseline="0" dirty="0" smtClean="0"/>
                        <a:t>(</a:t>
                      </a:r>
                      <a:r>
                        <a:rPr lang="fi-FI" sz="1100" dirty="0" err="1" smtClean="0"/>
                        <a:t>free-time</a:t>
                      </a:r>
                      <a:r>
                        <a:rPr lang="fi-FI" sz="1100" dirty="0" smtClean="0"/>
                        <a:t>) </a:t>
                      </a:r>
                      <a:r>
                        <a:rPr lang="en-US" sz="1100" i="1" dirty="0" smtClean="0">
                          <a:solidFill>
                            <a:srgbClr val="FF0000"/>
                          </a:solidFill>
                        </a:rPr>
                        <a:t>(Godin &amp; </a:t>
                      </a:r>
                      <a:r>
                        <a:rPr lang="en-US" sz="1100" i="1" dirty="0" err="1" smtClean="0">
                          <a:solidFill>
                            <a:srgbClr val="FF0000"/>
                          </a:solidFill>
                        </a:rPr>
                        <a:t>Shephard</a:t>
                      </a:r>
                      <a:r>
                        <a:rPr lang="en-US" sz="1100" i="1" dirty="0" smtClean="0">
                          <a:solidFill>
                            <a:srgbClr val="FF0000"/>
                          </a:solidFill>
                        </a:rPr>
                        <a:t>, 1985) </a:t>
                      </a:r>
                      <a:endParaRPr lang="fi-FI" sz="1100" b="1" i="1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 </a:t>
                      </a:r>
                      <a:r>
                        <a:rPr kumimoji="0" lang="fi-FI" sz="15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behaviour</a:t>
                      </a:r>
                      <a:r>
                        <a:rPr kumimoji="0" lang="fi-FI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i-FI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fi-FI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free-time</a:t>
                      </a:r>
                      <a:r>
                        <a:rPr kumimoji="0" lang="fi-FI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1100" i="1" dirty="0" smtClean="0">
                          <a:solidFill>
                            <a:srgbClr val="FF0000"/>
                          </a:solidFill>
                        </a:rPr>
                        <a:t>(Godin &amp; </a:t>
                      </a:r>
                      <a:r>
                        <a:rPr lang="en-US" sz="1100" i="1" dirty="0" err="1" smtClean="0">
                          <a:solidFill>
                            <a:srgbClr val="FF0000"/>
                          </a:solidFill>
                        </a:rPr>
                        <a:t>Shephard</a:t>
                      </a:r>
                      <a:r>
                        <a:rPr lang="en-US" sz="1100" i="1" dirty="0" smtClean="0">
                          <a:solidFill>
                            <a:srgbClr val="FF0000"/>
                          </a:solidFill>
                        </a:rPr>
                        <a:t>, 1985) </a:t>
                      </a:r>
                      <a:endParaRPr kumimoji="0" lang="fi-FI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36198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81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3514" y="95251"/>
            <a:ext cx="8937265" cy="966789"/>
          </a:xfrm>
        </p:spPr>
        <p:txBody>
          <a:bodyPr>
            <a:normAutofit fontScale="90000"/>
          </a:bodyPr>
          <a:lstStyle/>
          <a:p>
            <a:r>
              <a:rPr lang="fi-FI" b="1" dirty="0" smtClean="0"/>
              <a:t>How to </a:t>
            </a:r>
            <a:r>
              <a:rPr lang="fi-FI" b="1" dirty="0" err="1" smtClean="0"/>
              <a:t>account</a:t>
            </a:r>
            <a:r>
              <a:rPr lang="fi-FI" b="1" dirty="0" smtClean="0"/>
              <a:t> for </a:t>
            </a:r>
            <a:r>
              <a:rPr lang="fi-FI" b="1" dirty="0" err="1" smtClean="0"/>
              <a:t>the</a:t>
            </a:r>
            <a:r>
              <a:rPr lang="fi-FI" b="1" dirty="0" smtClean="0"/>
              <a:t> </a:t>
            </a:r>
            <a:r>
              <a:rPr lang="fi-FI" b="1" dirty="0" err="1" smtClean="0"/>
              <a:t>change</a:t>
            </a:r>
            <a:r>
              <a:rPr lang="fi-FI" b="1" dirty="0" smtClean="0"/>
              <a:t> </a:t>
            </a:r>
            <a:r>
              <a:rPr lang="fi-FI" b="1" dirty="0" err="1" smtClean="0"/>
              <a:t>when</a:t>
            </a:r>
            <a:r>
              <a:rPr lang="fi-FI" b="1" dirty="0"/>
              <a:t> </a:t>
            </a:r>
            <a:r>
              <a:rPr lang="fi-FI" b="1" dirty="0" err="1" smtClean="0"/>
              <a:t>there</a:t>
            </a:r>
            <a:r>
              <a:rPr lang="fi-FI" b="1" dirty="0" smtClean="0"/>
              <a:t> </a:t>
            </a:r>
            <a:r>
              <a:rPr lang="fi-FI" b="1" dirty="0" err="1" smtClean="0"/>
              <a:t>are</a:t>
            </a:r>
            <a:r>
              <a:rPr lang="fi-FI" b="1" dirty="0" smtClean="0"/>
              <a:t> </a:t>
            </a:r>
            <a:r>
              <a:rPr lang="fi-FI" b="1" dirty="0" err="1" smtClean="0"/>
              <a:t>multiple</a:t>
            </a:r>
            <a:r>
              <a:rPr lang="fi-FI" b="1" dirty="0" smtClean="0"/>
              <a:t> </a:t>
            </a:r>
            <a:r>
              <a:rPr lang="fi-FI" b="1" dirty="0" err="1" smtClean="0"/>
              <a:t>points</a:t>
            </a:r>
            <a:r>
              <a:rPr lang="fi-FI" b="1" dirty="0" smtClean="0"/>
              <a:t> of </a:t>
            </a:r>
            <a:r>
              <a:rPr lang="fi-FI" b="1" dirty="0" err="1" smtClean="0"/>
              <a:t>measurement</a:t>
            </a:r>
            <a:r>
              <a:rPr lang="fi-FI" b="1" dirty="0" smtClean="0"/>
              <a:t>?</a:t>
            </a:r>
            <a:endParaRPr lang="fi-FI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28795" y="1265195"/>
            <a:ext cx="7886700" cy="5680461"/>
          </a:xfrm>
        </p:spPr>
        <p:txBody>
          <a:bodyPr>
            <a:noAutofit/>
          </a:bodyPr>
          <a:lstStyle/>
          <a:p>
            <a:r>
              <a:rPr lang="fi-FI" sz="2400" dirty="0" err="1"/>
              <a:t>Simple</a:t>
            </a:r>
            <a:r>
              <a:rPr lang="fi-FI" sz="2400" dirty="0"/>
              <a:t> </a:t>
            </a:r>
            <a:r>
              <a:rPr lang="fi-FI" sz="2400" dirty="0" err="1"/>
              <a:t>subtraction</a:t>
            </a:r>
            <a:r>
              <a:rPr lang="fi-FI" sz="2400" dirty="0"/>
              <a:t> (T2-T1) </a:t>
            </a:r>
            <a:r>
              <a:rPr lang="fi-FI" sz="2400" dirty="0" err="1"/>
              <a:t>does</a:t>
            </a:r>
            <a:r>
              <a:rPr lang="fi-FI" sz="2400" dirty="0"/>
              <a:t> </a:t>
            </a:r>
            <a:r>
              <a:rPr lang="fi-FI" sz="2400" dirty="0" err="1"/>
              <a:t>not</a:t>
            </a:r>
            <a:r>
              <a:rPr lang="fi-FI" sz="2400" dirty="0"/>
              <a:t> </a:t>
            </a:r>
            <a:r>
              <a:rPr lang="fi-FI" sz="2400" dirty="0" err="1"/>
              <a:t>work</a:t>
            </a:r>
            <a:r>
              <a:rPr lang="fi-FI" sz="2400" dirty="0"/>
              <a:t> </a:t>
            </a:r>
            <a:r>
              <a:rPr lang="fi-FI" sz="2400" dirty="0" err="1"/>
              <a:t>because</a:t>
            </a:r>
            <a:r>
              <a:rPr lang="fi-FI" sz="2400" dirty="0"/>
              <a:t> </a:t>
            </a:r>
            <a:r>
              <a:rPr lang="fi-FI" sz="2400" dirty="0" err="1"/>
              <a:t>we</a:t>
            </a:r>
            <a:r>
              <a:rPr lang="fi-FI" sz="2400" dirty="0"/>
              <a:t> </a:t>
            </a:r>
            <a:r>
              <a:rPr lang="fi-FI" sz="2400" dirty="0" err="1"/>
              <a:t>have</a:t>
            </a:r>
            <a:r>
              <a:rPr lang="fi-FI" sz="2400" dirty="0"/>
              <a:t> </a:t>
            </a:r>
            <a:r>
              <a:rPr lang="fi-FI" sz="2400" dirty="0" err="1"/>
              <a:t>measured</a:t>
            </a:r>
            <a:r>
              <a:rPr lang="fi-FI" sz="2400" dirty="0"/>
              <a:t> </a:t>
            </a:r>
            <a:r>
              <a:rPr lang="fi-FI" sz="2400" dirty="0" err="1"/>
              <a:t>physical</a:t>
            </a:r>
            <a:r>
              <a:rPr lang="fi-FI" sz="2400" dirty="0"/>
              <a:t> </a:t>
            </a:r>
            <a:r>
              <a:rPr lang="fi-FI" sz="2400" dirty="0" err="1"/>
              <a:t>activity</a:t>
            </a:r>
            <a:r>
              <a:rPr lang="fi-FI" sz="2400" dirty="0"/>
              <a:t> </a:t>
            </a:r>
            <a:r>
              <a:rPr lang="fi-FI" sz="2400" dirty="0" err="1"/>
              <a:t>also</a:t>
            </a:r>
            <a:r>
              <a:rPr lang="fi-FI" sz="2400" dirty="0"/>
              <a:t> at T3</a:t>
            </a:r>
          </a:p>
          <a:p>
            <a:pPr marL="0" indent="0">
              <a:buNone/>
            </a:pPr>
            <a:endParaRPr lang="fi-FI" sz="2400" b="1" dirty="0"/>
          </a:p>
          <a:p>
            <a:pPr marL="0" indent="0">
              <a:buNone/>
            </a:pPr>
            <a:r>
              <a:rPr lang="fi-FI" sz="2400" b="1" dirty="0" err="1"/>
              <a:t>Our</a:t>
            </a:r>
            <a:r>
              <a:rPr lang="fi-FI" sz="2400" b="1" dirty="0"/>
              <a:t> </a:t>
            </a:r>
            <a:r>
              <a:rPr lang="fi-FI" sz="2400" b="1" dirty="0" err="1"/>
              <a:t>solution</a:t>
            </a:r>
            <a:r>
              <a:rPr lang="fi-FI" sz="2400" b="1" dirty="0"/>
              <a:t>:</a:t>
            </a:r>
            <a:endParaRPr lang="fi-FI" sz="2400" dirty="0"/>
          </a:p>
          <a:p>
            <a:r>
              <a:rPr lang="fi-FI" sz="2400" dirty="0" err="1"/>
              <a:t>Each</a:t>
            </a:r>
            <a:r>
              <a:rPr lang="fi-FI" sz="2400" dirty="0"/>
              <a:t> </a:t>
            </a:r>
            <a:r>
              <a:rPr lang="fi-FI" sz="2400" dirty="0" err="1"/>
              <a:t>variable</a:t>
            </a:r>
            <a:r>
              <a:rPr lang="fi-FI" sz="2400" dirty="0"/>
              <a:t> </a:t>
            </a:r>
            <a:r>
              <a:rPr lang="fi-FI" sz="2400" dirty="0" err="1"/>
              <a:t>measured</a:t>
            </a:r>
            <a:r>
              <a:rPr lang="fi-FI" sz="2400" dirty="0"/>
              <a:t> at T2 </a:t>
            </a:r>
            <a:r>
              <a:rPr lang="fi-FI" sz="2400" dirty="0" err="1"/>
              <a:t>was</a:t>
            </a:r>
            <a:r>
              <a:rPr lang="fi-FI" sz="2400" dirty="0"/>
              <a:t> </a:t>
            </a:r>
            <a:r>
              <a:rPr lang="fi-FI" sz="2400" dirty="0" err="1"/>
              <a:t>regressed</a:t>
            </a:r>
            <a:r>
              <a:rPr lang="fi-FI" sz="2400" dirty="0"/>
              <a:t> on </a:t>
            </a:r>
            <a:r>
              <a:rPr lang="fi-FI" sz="2400" dirty="0" err="1"/>
              <a:t>its</a:t>
            </a:r>
            <a:r>
              <a:rPr lang="fi-FI" sz="2400" dirty="0"/>
              <a:t> T1 </a:t>
            </a:r>
            <a:r>
              <a:rPr lang="fi-FI" sz="2400" dirty="0" err="1"/>
              <a:t>measure</a:t>
            </a:r>
            <a:endParaRPr lang="fi-FI" sz="2400" dirty="0"/>
          </a:p>
          <a:p>
            <a:r>
              <a:rPr lang="fi-FI" sz="2400" dirty="0" err="1"/>
              <a:t>Physical</a:t>
            </a:r>
            <a:r>
              <a:rPr lang="fi-FI" sz="2400" dirty="0"/>
              <a:t> </a:t>
            </a:r>
            <a:r>
              <a:rPr lang="fi-FI" sz="2400" dirty="0" err="1"/>
              <a:t>activity</a:t>
            </a:r>
            <a:r>
              <a:rPr lang="fi-FI" sz="2400" dirty="0"/>
              <a:t> </a:t>
            </a:r>
            <a:r>
              <a:rPr lang="fi-FI" sz="2400" dirty="0" err="1"/>
              <a:t>measured</a:t>
            </a:r>
            <a:r>
              <a:rPr lang="fi-FI" sz="2400" dirty="0"/>
              <a:t> at T3 </a:t>
            </a:r>
            <a:r>
              <a:rPr lang="fi-FI" sz="2400" dirty="0" err="1"/>
              <a:t>was</a:t>
            </a:r>
            <a:r>
              <a:rPr lang="fi-FI" sz="2400" dirty="0"/>
              <a:t> </a:t>
            </a:r>
            <a:r>
              <a:rPr lang="fi-FI" sz="2400" dirty="0" err="1"/>
              <a:t>regressed</a:t>
            </a:r>
            <a:r>
              <a:rPr lang="fi-FI" sz="2400" dirty="0"/>
              <a:t> on </a:t>
            </a:r>
            <a:r>
              <a:rPr lang="fi-FI" sz="2400" dirty="0" err="1"/>
              <a:t>its</a:t>
            </a:r>
            <a:r>
              <a:rPr lang="fi-FI" sz="2400" dirty="0"/>
              <a:t> T2 and T1 </a:t>
            </a:r>
            <a:r>
              <a:rPr lang="fi-FI" sz="2400" dirty="0" err="1"/>
              <a:t>measure</a:t>
            </a:r>
            <a:endParaRPr lang="fi-FI" sz="2400" dirty="0"/>
          </a:p>
          <a:p>
            <a:r>
              <a:rPr lang="fi-FI" sz="2400" dirty="0"/>
              <a:t>As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results</a:t>
            </a:r>
            <a:r>
              <a:rPr lang="fi-FI" sz="2400" dirty="0"/>
              <a:t> of </a:t>
            </a:r>
            <a:r>
              <a:rPr lang="fi-FI" sz="2400" dirty="0" err="1"/>
              <a:t>regressions</a:t>
            </a:r>
            <a:r>
              <a:rPr lang="fi-FI" sz="2400" dirty="0"/>
              <a:t> </a:t>
            </a:r>
            <a:r>
              <a:rPr lang="fi-FI" sz="2400" dirty="0" err="1"/>
              <a:t>w</a:t>
            </a:r>
            <a:r>
              <a:rPr lang="fi-FI" sz="2400" dirty="0" err="1"/>
              <a:t>e</a:t>
            </a:r>
            <a:r>
              <a:rPr lang="fi-FI" sz="2400" dirty="0"/>
              <a:t> </a:t>
            </a:r>
            <a:r>
              <a:rPr lang="fi-FI" sz="2400" dirty="0" err="1"/>
              <a:t>obtained</a:t>
            </a:r>
            <a:r>
              <a:rPr lang="fi-FI" sz="2400" dirty="0"/>
              <a:t> </a:t>
            </a:r>
            <a:r>
              <a:rPr lang="fi-FI" sz="2400" dirty="0" err="1">
                <a:solidFill>
                  <a:srgbClr val="7030A0"/>
                </a:solidFill>
              </a:rPr>
              <a:t>residual</a:t>
            </a:r>
            <a:r>
              <a:rPr lang="fi-FI" sz="2400" dirty="0">
                <a:solidFill>
                  <a:srgbClr val="7030A0"/>
                </a:solidFill>
              </a:rPr>
              <a:t> </a:t>
            </a:r>
            <a:r>
              <a:rPr lang="fi-FI" sz="2400" dirty="0" err="1">
                <a:solidFill>
                  <a:srgbClr val="7030A0"/>
                </a:solidFill>
              </a:rPr>
              <a:t>change</a:t>
            </a:r>
            <a:r>
              <a:rPr lang="fi-FI" sz="2400" dirty="0">
                <a:solidFill>
                  <a:srgbClr val="7030A0"/>
                </a:solidFill>
              </a:rPr>
              <a:t>  </a:t>
            </a:r>
            <a:r>
              <a:rPr lang="fi-FI" sz="2400" dirty="0" err="1">
                <a:solidFill>
                  <a:srgbClr val="7030A0"/>
                </a:solidFill>
              </a:rPr>
              <a:t>scores</a:t>
            </a:r>
            <a:r>
              <a:rPr lang="fi-FI" sz="2400" dirty="0">
                <a:solidFill>
                  <a:srgbClr val="7030A0"/>
                </a:solidFill>
              </a:rPr>
              <a:t> </a:t>
            </a:r>
          </a:p>
          <a:p>
            <a:r>
              <a:rPr lang="fi-FI" sz="2400" dirty="0" err="1"/>
              <a:t>Model</a:t>
            </a:r>
            <a:r>
              <a:rPr lang="fi-FI" sz="2400" dirty="0"/>
              <a:t> </a:t>
            </a:r>
            <a:r>
              <a:rPr lang="fi-FI" sz="2400" dirty="0" err="1"/>
              <a:t>prediction</a:t>
            </a:r>
            <a:r>
              <a:rPr lang="fi-FI" sz="2400" dirty="0"/>
              <a:t> </a:t>
            </a:r>
            <a:r>
              <a:rPr lang="fi-FI" sz="2400" dirty="0" err="1"/>
              <a:t>were</a:t>
            </a:r>
            <a:r>
              <a:rPr lang="fi-FI" sz="2400" dirty="0"/>
              <a:t> </a:t>
            </a:r>
            <a:r>
              <a:rPr lang="fi-FI" sz="2400" dirty="0" err="1"/>
              <a:t>tested</a:t>
            </a:r>
            <a:r>
              <a:rPr lang="fi-FI" sz="2400" dirty="0"/>
              <a:t> </a:t>
            </a:r>
            <a:r>
              <a:rPr lang="fi-FI" sz="2400" dirty="0" err="1"/>
              <a:t>by</a:t>
            </a:r>
            <a:r>
              <a:rPr lang="fi-FI" sz="2400" dirty="0"/>
              <a:t> </a:t>
            </a:r>
            <a:r>
              <a:rPr lang="fi-FI" sz="2400" dirty="0" err="1"/>
              <a:t>using</a:t>
            </a:r>
            <a:r>
              <a:rPr lang="fi-FI" sz="2400" dirty="0"/>
              <a:t> </a:t>
            </a:r>
            <a:r>
              <a:rPr lang="fi-FI" sz="2400" dirty="0" err="1"/>
              <a:t>residual</a:t>
            </a:r>
            <a:r>
              <a:rPr lang="fi-FI" sz="2400" dirty="0"/>
              <a:t> </a:t>
            </a:r>
            <a:r>
              <a:rPr lang="fi-FI" sz="2400" dirty="0" err="1"/>
              <a:t>change</a:t>
            </a:r>
            <a:r>
              <a:rPr lang="fi-FI" sz="2400" dirty="0"/>
              <a:t> </a:t>
            </a:r>
            <a:r>
              <a:rPr lang="fi-FI" sz="2400" dirty="0" err="1"/>
              <a:t>scores</a:t>
            </a:r>
            <a:r>
              <a:rPr lang="fi-FI" sz="2400" dirty="0"/>
              <a:t> in </a:t>
            </a:r>
            <a:r>
              <a:rPr lang="fi-FI" sz="2400" dirty="0" err="1"/>
              <a:t>path</a:t>
            </a:r>
            <a:r>
              <a:rPr lang="fi-FI" sz="2400" dirty="0"/>
              <a:t> </a:t>
            </a:r>
            <a:r>
              <a:rPr lang="fi-FI" sz="2400" dirty="0" err="1"/>
              <a:t>analysis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60134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2"/>
          <p:cNvSpPr>
            <a:spLocks noChangeArrowheads="1"/>
          </p:cNvSpPr>
          <p:nvPr/>
        </p:nvSpPr>
        <p:spPr bwMode="auto">
          <a:xfrm>
            <a:off x="6562311" y="4299802"/>
            <a:ext cx="1096605" cy="69620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Perceived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Behavioral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Control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0" name="Rectangle 73"/>
          <p:cNvSpPr>
            <a:spLocks noChangeArrowheads="1"/>
          </p:cNvSpPr>
          <p:nvPr/>
        </p:nvSpPr>
        <p:spPr bwMode="auto">
          <a:xfrm>
            <a:off x="3908116" y="-484476"/>
            <a:ext cx="138564" cy="22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514350">
              <a:defRPr/>
            </a:pPr>
            <a:endParaRPr lang="fi-FI" sz="1013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1" name="Rectangle 96"/>
          <p:cNvSpPr>
            <a:spLocks noChangeArrowheads="1"/>
          </p:cNvSpPr>
          <p:nvPr/>
        </p:nvSpPr>
        <p:spPr bwMode="auto">
          <a:xfrm>
            <a:off x="3908116" y="218207"/>
            <a:ext cx="165751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altLang="fi-FI" sz="4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altLang="fi-FI" sz="135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fi-FI" altLang="fi-FI" sz="135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fi-FI" altLang="fi-FI" sz="13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i-FI" sz="7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fi-FI" altLang="fi-FI" sz="4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altLang="fi-FI" sz="135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Line 35"/>
          <p:cNvSpPr>
            <a:spLocks noChangeShapeType="1"/>
          </p:cNvSpPr>
          <p:nvPr/>
        </p:nvSpPr>
        <p:spPr bwMode="auto">
          <a:xfrm>
            <a:off x="9069712" y="3165306"/>
            <a:ext cx="295024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" name="Line 34"/>
          <p:cNvSpPr>
            <a:spLocks noChangeShapeType="1"/>
          </p:cNvSpPr>
          <p:nvPr/>
        </p:nvSpPr>
        <p:spPr bwMode="auto">
          <a:xfrm flipV="1">
            <a:off x="6261374" y="3148319"/>
            <a:ext cx="31891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" name="Line 33"/>
          <p:cNvSpPr>
            <a:spLocks noChangeShapeType="1"/>
          </p:cNvSpPr>
          <p:nvPr/>
        </p:nvSpPr>
        <p:spPr bwMode="auto">
          <a:xfrm flipV="1">
            <a:off x="7640935" y="3180701"/>
            <a:ext cx="444274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9" name="Freeform 32"/>
          <p:cNvSpPr>
            <a:spLocks/>
          </p:cNvSpPr>
          <p:nvPr/>
        </p:nvSpPr>
        <p:spPr bwMode="auto">
          <a:xfrm>
            <a:off x="6255874" y="3438118"/>
            <a:ext cx="3240551" cy="679168"/>
          </a:xfrm>
          <a:custGeom>
            <a:avLst/>
            <a:gdLst>
              <a:gd name="T0" fmla="*/ 0 w 5400"/>
              <a:gd name="T1" fmla="*/ 0 h 1320"/>
              <a:gd name="T2" fmla="*/ 2520 w 5400"/>
              <a:gd name="T3" fmla="*/ 1260 h 1320"/>
              <a:gd name="T4" fmla="*/ 5400 w 5400"/>
              <a:gd name="T5" fmla="*/ 360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00" h="1320">
                <a:moveTo>
                  <a:pt x="0" y="0"/>
                </a:moveTo>
                <a:cubicBezTo>
                  <a:pt x="810" y="600"/>
                  <a:pt x="1620" y="1200"/>
                  <a:pt x="2520" y="1260"/>
                </a:cubicBezTo>
                <a:cubicBezTo>
                  <a:pt x="3420" y="1320"/>
                  <a:pt x="4410" y="840"/>
                  <a:pt x="5400" y="360"/>
                </a:cubicBezTo>
              </a:path>
            </a:pathLst>
          </a:custGeom>
          <a:noFill/>
          <a:ln w="12700">
            <a:solidFill>
              <a:srgbClr val="00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0" name="Line 31"/>
          <p:cNvSpPr>
            <a:spLocks noChangeShapeType="1"/>
          </p:cNvSpPr>
          <p:nvPr/>
        </p:nvSpPr>
        <p:spPr bwMode="auto">
          <a:xfrm>
            <a:off x="4612590" y="3211428"/>
            <a:ext cx="342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1" name="Line 30"/>
          <p:cNvSpPr>
            <a:spLocks noChangeShapeType="1"/>
          </p:cNvSpPr>
          <p:nvPr/>
        </p:nvSpPr>
        <p:spPr bwMode="auto">
          <a:xfrm flipV="1">
            <a:off x="5655712" y="1693768"/>
            <a:ext cx="924580" cy="107950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2" name="Line 29"/>
          <p:cNvSpPr>
            <a:spLocks noChangeShapeType="1"/>
          </p:cNvSpPr>
          <p:nvPr/>
        </p:nvSpPr>
        <p:spPr bwMode="auto">
          <a:xfrm flipV="1">
            <a:off x="7658915" y="3623696"/>
            <a:ext cx="906600" cy="1022750"/>
          </a:xfrm>
          <a:prstGeom prst="line">
            <a:avLst/>
          </a:prstGeom>
          <a:noFill/>
          <a:ln w="12700">
            <a:solidFill>
              <a:srgbClr val="00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3" name="Line 28"/>
          <p:cNvSpPr>
            <a:spLocks noChangeShapeType="1"/>
          </p:cNvSpPr>
          <p:nvPr/>
        </p:nvSpPr>
        <p:spPr bwMode="auto">
          <a:xfrm>
            <a:off x="7640935" y="1737192"/>
            <a:ext cx="924580" cy="102275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" name="Line 27"/>
          <p:cNvSpPr>
            <a:spLocks noChangeShapeType="1"/>
          </p:cNvSpPr>
          <p:nvPr/>
        </p:nvSpPr>
        <p:spPr bwMode="auto">
          <a:xfrm>
            <a:off x="5644996" y="3611025"/>
            <a:ext cx="913489" cy="105661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2967366" y="3211428"/>
            <a:ext cx="4286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 flipH="1">
            <a:off x="4931787" y="1657662"/>
            <a:ext cx="0" cy="360045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7" name="AutoShape 24"/>
          <p:cNvSpPr>
            <a:spLocks noChangeArrowheads="1"/>
          </p:cNvSpPr>
          <p:nvPr/>
        </p:nvSpPr>
        <p:spPr bwMode="auto">
          <a:xfrm>
            <a:off x="4970199" y="2755493"/>
            <a:ext cx="1310033" cy="85041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Autonomous</a:t>
            </a:r>
            <a:endParaRPr lang="en-US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Motivation</a:t>
            </a:r>
            <a:endParaRPr lang="en-US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(Leisure-time)</a:t>
            </a:r>
            <a:endParaRPr lang="en-US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AutoShape 23"/>
          <p:cNvSpPr>
            <a:spLocks noChangeArrowheads="1"/>
          </p:cNvSpPr>
          <p:nvPr/>
        </p:nvSpPr>
        <p:spPr bwMode="auto">
          <a:xfrm>
            <a:off x="8091272" y="2759942"/>
            <a:ext cx="942975" cy="86375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Intention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AutoShape 21"/>
          <p:cNvSpPr>
            <a:spLocks noChangeArrowheads="1"/>
          </p:cNvSpPr>
          <p:nvPr/>
        </p:nvSpPr>
        <p:spPr bwMode="auto">
          <a:xfrm>
            <a:off x="6585337" y="1540101"/>
            <a:ext cx="1050555" cy="44200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Attitude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9364737" y="2773276"/>
            <a:ext cx="1194013" cy="8504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Physical Activity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Behavior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fi-FI" sz="135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" name="AutoShape 19"/>
          <p:cNvSpPr>
            <a:spLocks noChangeArrowheads="1"/>
          </p:cNvSpPr>
          <p:nvPr/>
        </p:nvSpPr>
        <p:spPr bwMode="auto">
          <a:xfrm>
            <a:off x="1591005" y="2843836"/>
            <a:ext cx="1376361" cy="7798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Perceived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Autonomy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Support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" name="AutoShape 18"/>
          <p:cNvSpPr>
            <a:spLocks noChangeArrowheads="1"/>
          </p:cNvSpPr>
          <p:nvPr/>
        </p:nvSpPr>
        <p:spPr bwMode="auto">
          <a:xfrm>
            <a:off x="6558486" y="2773276"/>
            <a:ext cx="1077407" cy="8504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Subjective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Norm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" name="Freeform 17"/>
          <p:cNvSpPr>
            <a:spLocks/>
          </p:cNvSpPr>
          <p:nvPr/>
        </p:nvSpPr>
        <p:spPr bwMode="auto">
          <a:xfrm rot="153711">
            <a:off x="2168618" y="1993044"/>
            <a:ext cx="3240683" cy="923689"/>
          </a:xfrm>
          <a:custGeom>
            <a:avLst/>
            <a:gdLst>
              <a:gd name="T0" fmla="*/ 0 w 2880"/>
              <a:gd name="T1" fmla="*/ 1500 h 1500"/>
              <a:gd name="T2" fmla="*/ 1440 w 2880"/>
              <a:gd name="T3" fmla="*/ 60 h 1500"/>
              <a:gd name="T4" fmla="*/ 2880 w 2880"/>
              <a:gd name="T5" fmla="*/ 1140 h 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80" h="1500">
                <a:moveTo>
                  <a:pt x="0" y="1500"/>
                </a:moveTo>
                <a:cubicBezTo>
                  <a:pt x="480" y="810"/>
                  <a:pt x="960" y="120"/>
                  <a:pt x="1440" y="60"/>
                </a:cubicBezTo>
                <a:cubicBezTo>
                  <a:pt x="1920" y="0"/>
                  <a:pt x="2400" y="570"/>
                  <a:pt x="2880" y="1140"/>
                </a:cubicBezTo>
              </a:path>
            </a:pathLst>
          </a:custGeom>
          <a:noFill/>
          <a:ln w="12700">
            <a:solidFill>
              <a:srgbClr val="00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5" name="Freeform 16"/>
          <p:cNvSpPr>
            <a:spLocks/>
          </p:cNvSpPr>
          <p:nvPr/>
        </p:nvSpPr>
        <p:spPr bwMode="auto">
          <a:xfrm rot="204385">
            <a:off x="6149542" y="2172212"/>
            <a:ext cx="2165994" cy="648779"/>
          </a:xfrm>
          <a:custGeom>
            <a:avLst/>
            <a:gdLst>
              <a:gd name="T0" fmla="*/ 0 w 3420"/>
              <a:gd name="T1" fmla="*/ 1110 h 1110"/>
              <a:gd name="T2" fmla="*/ 1800 w 3420"/>
              <a:gd name="T3" fmla="*/ 30 h 1110"/>
              <a:gd name="T4" fmla="*/ 3420 w 3420"/>
              <a:gd name="T5" fmla="*/ 930 h 1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20" h="1110">
                <a:moveTo>
                  <a:pt x="0" y="1110"/>
                </a:moveTo>
                <a:cubicBezTo>
                  <a:pt x="615" y="585"/>
                  <a:pt x="1230" y="60"/>
                  <a:pt x="1800" y="30"/>
                </a:cubicBezTo>
                <a:cubicBezTo>
                  <a:pt x="2370" y="0"/>
                  <a:pt x="2895" y="465"/>
                  <a:pt x="3420" y="93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8999122" y="2891145"/>
            <a:ext cx="46390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15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8015403" y="1976873"/>
            <a:ext cx="539004" cy="19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7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21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5462058" y="2362629"/>
            <a:ext cx="565746" cy="1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.34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" name="AutoShape 12"/>
          <p:cNvSpPr>
            <a:spLocks noChangeArrowheads="1"/>
          </p:cNvSpPr>
          <p:nvPr/>
        </p:nvSpPr>
        <p:spPr bwMode="auto">
          <a:xfrm>
            <a:off x="3382243" y="2804687"/>
            <a:ext cx="1248857" cy="8063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Autonomous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Motivation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(PE)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6261375" y="2217039"/>
            <a:ext cx="56093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33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5939772" y="4389534"/>
            <a:ext cx="53130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40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4" name="Text Box 9"/>
          <p:cNvSpPr txBox="1">
            <a:spLocks noChangeArrowheads="1"/>
          </p:cNvSpPr>
          <p:nvPr/>
        </p:nvSpPr>
        <p:spPr bwMode="auto">
          <a:xfrm>
            <a:off x="7654534" y="2899106"/>
            <a:ext cx="64212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15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5" name="Text Box 8"/>
          <p:cNvSpPr txBox="1">
            <a:spLocks noChangeArrowheads="1"/>
          </p:cNvSpPr>
          <p:nvPr/>
        </p:nvSpPr>
        <p:spPr bwMode="auto">
          <a:xfrm>
            <a:off x="7586253" y="4156185"/>
            <a:ext cx="40481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.10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6208596" y="2884944"/>
            <a:ext cx="49340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.20</a:t>
            </a:r>
            <a:r>
              <a:rPr lang="en-GB" altLang="fi-FI" sz="12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</a:t>
            </a:r>
            <a:endParaRPr lang="en-GB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" name="Text Box 6"/>
          <p:cNvSpPr txBox="1">
            <a:spLocks noChangeArrowheads="1"/>
          </p:cNvSpPr>
          <p:nvPr/>
        </p:nvSpPr>
        <p:spPr bwMode="auto">
          <a:xfrm>
            <a:off x="4561389" y="2977258"/>
            <a:ext cx="50596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.40</a:t>
            </a:r>
            <a:r>
              <a:rPr lang="en-GB" altLang="fi-FI" sz="12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8" name="Text Box 5"/>
          <p:cNvSpPr txBox="1">
            <a:spLocks noChangeArrowheads="1"/>
          </p:cNvSpPr>
          <p:nvPr/>
        </p:nvSpPr>
        <p:spPr bwMode="auto">
          <a:xfrm>
            <a:off x="3490936" y="1811920"/>
            <a:ext cx="470382" cy="18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.06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2918611" y="2977257"/>
            <a:ext cx="54236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.29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" name="Freeform 3"/>
          <p:cNvSpPr>
            <a:spLocks/>
          </p:cNvSpPr>
          <p:nvPr/>
        </p:nvSpPr>
        <p:spPr bwMode="auto">
          <a:xfrm rot="21393988">
            <a:off x="4495375" y="3524084"/>
            <a:ext cx="3708820" cy="679887"/>
          </a:xfrm>
          <a:custGeom>
            <a:avLst/>
            <a:gdLst>
              <a:gd name="T0" fmla="*/ 0 w 5400"/>
              <a:gd name="T1" fmla="*/ 0 h 1320"/>
              <a:gd name="T2" fmla="*/ 2520 w 5400"/>
              <a:gd name="T3" fmla="*/ 1260 h 1320"/>
              <a:gd name="T4" fmla="*/ 5400 w 5400"/>
              <a:gd name="T5" fmla="*/ 360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00" h="1320">
                <a:moveTo>
                  <a:pt x="0" y="0"/>
                </a:moveTo>
                <a:cubicBezTo>
                  <a:pt x="810" y="600"/>
                  <a:pt x="1620" y="1200"/>
                  <a:pt x="2520" y="1260"/>
                </a:cubicBezTo>
                <a:cubicBezTo>
                  <a:pt x="3420" y="1320"/>
                  <a:pt x="4410" y="840"/>
                  <a:pt x="5400" y="360"/>
                </a:cubicBezTo>
              </a:path>
            </a:pathLst>
          </a:custGeom>
          <a:noFill/>
          <a:ln w="12700">
            <a:solidFill>
              <a:srgbClr val="00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1" name="Text Box 2"/>
          <p:cNvSpPr txBox="1">
            <a:spLocks noChangeArrowheads="1"/>
          </p:cNvSpPr>
          <p:nvPr/>
        </p:nvSpPr>
        <p:spPr bwMode="auto">
          <a:xfrm>
            <a:off x="8541527" y="3637823"/>
            <a:ext cx="392906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05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2" name="Text Box 1"/>
          <p:cNvSpPr txBox="1">
            <a:spLocks noChangeArrowheads="1"/>
          </p:cNvSpPr>
          <p:nvPr/>
        </p:nvSpPr>
        <p:spPr bwMode="auto">
          <a:xfrm>
            <a:off x="5186941" y="3737386"/>
            <a:ext cx="40481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00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3" name="Rectangle 38"/>
          <p:cNvSpPr>
            <a:spLocks noChangeArrowheads="1"/>
          </p:cNvSpPr>
          <p:nvPr/>
        </p:nvSpPr>
        <p:spPr bwMode="auto">
          <a:xfrm>
            <a:off x="2777837" y="1245320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4" name="Rectangle 62"/>
          <p:cNvSpPr>
            <a:spLocks noChangeArrowheads="1"/>
          </p:cNvSpPr>
          <p:nvPr/>
        </p:nvSpPr>
        <p:spPr bwMode="auto">
          <a:xfrm>
            <a:off x="2777837" y="1416770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6" name="Title 75"/>
          <p:cNvSpPr>
            <a:spLocks noGrp="1"/>
          </p:cNvSpPr>
          <p:nvPr>
            <p:ph type="title"/>
          </p:nvPr>
        </p:nvSpPr>
        <p:spPr>
          <a:xfrm>
            <a:off x="2777838" y="477597"/>
            <a:ext cx="7664811" cy="279689"/>
          </a:xfrm>
        </p:spPr>
        <p:txBody>
          <a:bodyPr>
            <a:noAutofit/>
          </a:bodyPr>
          <a:lstStyle/>
          <a:p>
            <a:r>
              <a:rPr lang="fi-FI" sz="4000" dirty="0" err="1"/>
              <a:t>Trans-contextual</a:t>
            </a:r>
            <a:r>
              <a:rPr lang="fi-FI" sz="4000" dirty="0"/>
              <a:t> </a:t>
            </a:r>
            <a:r>
              <a:rPr lang="fi-FI" sz="4000" dirty="0" err="1"/>
              <a:t>Model</a:t>
            </a:r>
            <a:r>
              <a:rPr lang="fi-FI" sz="4000" dirty="0"/>
              <a:t> for </a:t>
            </a:r>
            <a:r>
              <a:rPr lang="fi-FI" sz="4000" dirty="0" err="1"/>
              <a:t>residualized</a:t>
            </a:r>
            <a:r>
              <a:rPr lang="fi-FI" sz="4000" dirty="0"/>
              <a:t> </a:t>
            </a:r>
            <a:r>
              <a:rPr lang="fi-FI" sz="4000" dirty="0" err="1"/>
              <a:t>change</a:t>
            </a:r>
            <a:r>
              <a:rPr lang="fi-FI" sz="4000" dirty="0"/>
              <a:t> </a:t>
            </a:r>
            <a:r>
              <a:rPr lang="fi-FI" sz="4000" dirty="0" err="1"/>
              <a:t>scores</a:t>
            </a:r>
            <a:endParaRPr lang="fi-FI" sz="4000" dirty="0"/>
          </a:p>
        </p:txBody>
      </p:sp>
      <p:sp>
        <p:nvSpPr>
          <p:cNvPr id="4" name="Rectangle 3"/>
          <p:cNvSpPr/>
          <p:nvPr/>
        </p:nvSpPr>
        <p:spPr>
          <a:xfrm>
            <a:off x="2289012" y="457188"/>
            <a:ext cx="4572000" cy="51552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/>
            <a:r>
              <a:rPr lang="fi-FI" sz="1400" dirty="0">
                <a:solidFill>
                  <a:srgbClr val="000000"/>
                </a:solidFill>
                <a:latin typeface="Calibri" panose="020F0502020204030204"/>
              </a:rPr>
              <a:t/>
            </a:r>
            <a:br>
              <a:rPr lang="fi-FI" sz="1400" dirty="0">
                <a:solidFill>
                  <a:srgbClr val="000000"/>
                </a:solidFill>
                <a:latin typeface="Calibri" panose="020F0502020204030204"/>
              </a:rPr>
            </a:br>
            <a:endParaRPr lang="fi-FI" sz="135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8" name="Text Box 37"/>
          <p:cNvSpPr txBox="1">
            <a:spLocks noChangeArrowheads="1"/>
          </p:cNvSpPr>
          <p:nvPr/>
        </p:nvSpPr>
        <p:spPr bwMode="auto">
          <a:xfrm>
            <a:off x="2418268" y="6170478"/>
            <a:ext cx="1543050" cy="57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EDUCATIONAL CONTEXT</a:t>
            </a:r>
            <a:endParaRPr lang="en-US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9" name="Text Box 37"/>
          <p:cNvSpPr txBox="1">
            <a:spLocks noChangeArrowheads="1"/>
          </p:cNvSpPr>
          <p:nvPr/>
        </p:nvSpPr>
        <p:spPr bwMode="auto">
          <a:xfrm>
            <a:off x="6174032" y="6170478"/>
            <a:ext cx="1543050" cy="57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FREE-TIME CONTEXT</a:t>
            </a:r>
            <a:endParaRPr lang="en-US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6" name="Line 29"/>
          <p:cNvSpPr>
            <a:spLocks noChangeShapeType="1"/>
          </p:cNvSpPr>
          <p:nvPr/>
        </p:nvSpPr>
        <p:spPr bwMode="auto">
          <a:xfrm flipV="1">
            <a:off x="7662742" y="3623696"/>
            <a:ext cx="2303295" cy="1110845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9090263" y="3902292"/>
            <a:ext cx="548946" cy="30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FF0000"/>
                </a:solidFill>
                <a:latin typeface="Arial" panose="020B0604020202020204" pitchFamily="34" charset="0"/>
              </a:rPr>
              <a:t>-.15</a:t>
            </a:r>
            <a:r>
              <a:rPr lang="en-GB" altLang="fi-FI" sz="1400" baseline="30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endParaRPr lang="en-GB" altLang="fi-FI" sz="1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8" name="Freeform 3"/>
          <p:cNvSpPr>
            <a:spLocks/>
          </p:cNvSpPr>
          <p:nvPr/>
        </p:nvSpPr>
        <p:spPr bwMode="auto">
          <a:xfrm rot="21393988">
            <a:off x="3094321" y="3020820"/>
            <a:ext cx="7308218" cy="3024615"/>
          </a:xfrm>
          <a:custGeom>
            <a:avLst/>
            <a:gdLst>
              <a:gd name="T0" fmla="*/ 0 w 5400"/>
              <a:gd name="T1" fmla="*/ 0 h 1320"/>
              <a:gd name="T2" fmla="*/ 2520 w 5400"/>
              <a:gd name="T3" fmla="*/ 1260 h 1320"/>
              <a:gd name="T4" fmla="*/ 5400 w 5400"/>
              <a:gd name="T5" fmla="*/ 360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00" h="1320">
                <a:moveTo>
                  <a:pt x="0" y="0"/>
                </a:moveTo>
                <a:cubicBezTo>
                  <a:pt x="810" y="600"/>
                  <a:pt x="1620" y="1200"/>
                  <a:pt x="2520" y="1260"/>
                </a:cubicBezTo>
                <a:cubicBezTo>
                  <a:pt x="3420" y="1320"/>
                  <a:pt x="4410" y="840"/>
                  <a:pt x="5400" y="360"/>
                </a:cubicBezTo>
              </a:path>
            </a:pathLst>
          </a:custGeom>
          <a:noFill/>
          <a:ln w="12700">
            <a:solidFill>
              <a:srgbClr val="00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6030506" y="5594217"/>
            <a:ext cx="499451" cy="15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12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2" name="Freeform 3"/>
          <p:cNvSpPr>
            <a:spLocks/>
          </p:cNvSpPr>
          <p:nvPr/>
        </p:nvSpPr>
        <p:spPr bwMode="auto">
          <a:xfrm rot="231700" flipV="1">
            <a:off x="2948858" y="1895452"/>
            <a:ext cx="5149154" cy="1137447"/>
          </a:xfrm>
          <a:custGeom>
            <a:avLst/>
            <a:gdLst>
              <a:gd name="T0" fmla="*/ 0 w 5400"/>
              <a:gd name="T1" fmla="*/ 0 h 1320"/>
              <a:gd name="T2" fmla="*/ 2520 w 5400"/>
              <a:gd name="T3" fmla="*/ 1260 h 1320"/>
              <a:gd name="T4" fmla="*/ 5400 w 5400"/>
              <a:gd name="T5" fmla="*/ 360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00" h="1320">
                <a:moveTo>
                  <a:pt x="0" y="0"/>
                </a:moveTo>
                <a:cubicBezTo>
                  <a:pt x="810" y="600"/>
                  <a:pt x="1620" y="1200"/>
                  <a:pt x="2520" y="1260"/>
                </a:cubicBezTo>
                <a:cubicBezTo>
                  <a:pt x="3420" y="1320"/>
                  <a:pt x="4410" y="840"/>
                  <a:pt x="5400" y="360"/>
                </a:cubicBezTo>
              </a:path>
            </a:pathLst>
          </a:custGeom>
          <a:noFill/>
          <a:ln w="12700">
            <a:solidFill>
              <a:srgbClr val="00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5337204" y="1695360"/>
            <a:ext cx="40481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.09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96416" y="5938577"/>
            <a:ext cx="2107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l-GR" sz="1350" dirty="0">
                <a:solidFill>
                  <a:srgbClr val="000000"/>
                </a:solidFill>
                <a:latin typeface="Calibri" panose="020F0502020204030204"/>
              </a:rPr>
              <a:t>Χ</a:t>
            </a:r>
            <a:r>
              <a:rPr lang="en-US" sz="1350" baseline="30000" dirty="0">
                <a:solidFill>
                  <a:srgbClr val="000000"/>
                </a:solidFill>
                <a:latin typeface="Calibri" panose="020F0502020204030204"/>
              </a:rPr>
              <a:t>2</a:t>
            </a:r>
            <a:r>
              <a:rPr lang="fi-FI" sz="1350" dirty="0">
                <a:solidFill>
                  <a:srgbClr val="000000"/>
                </a:solidFill>
                <a:latin typeface="Calibri" panose="020F0502020204030204"/>
              </a:rPr>
              <a:t> (9</a:t>
            </a:r>
            <a:r>
              <a:rPr lang="fi-FI" sz="1350" dirty="0">
                <a:solidFill>
                  <a:srgbClr val="000000"/>
                </a:solidFill>
                <a:latin typeface="Calibri" panose="020F0502020204030204"/>
              </a:rPr>
              <a:t>) =</a:t>
            </a:r>
            <a:r>
              <a:rPr lang="en-US" sz="1350" dirty="0">
                <a:solidFill>
                  <a:srgbClr val="000000"/>
                </a:solidFill>
                <a:latin typeface="Calibri" panose="020F0502020204030204"/>
              </a:rPr>
              <a:t> 21.84; </a:t>
            </a:r>
            <a:r>
              <a:rPr lang="en-US" sz="1350" i="1" dirty="0">
                <a:solidFill>
                  <a:srgbClr val="000000"/>
                </a:solidFill>
                <a:latin typeface="Calibri" panose="020F0502020204030204"/>
              </a:rPr>
              <a:t>p</a:t>
            </a:r>
            <a:r>
              <a:rPr lang="en-US" sz="1350" dirty="0">
                <a:solidFill>
                  <a:srgbClr val="000000"/>
                </a:solidFill>
                <a:latin typeface="Calibri" panose="020F0502020204030204"/>
              </a:rPr>
              <a:t> = .009</a:t>
            </a:r>
          </a:p>
          <a:p>
            <a:pPr defTabSz="685800"/>
            <a:r>
              <a:rPr lang="en-US" sz="1350" dirty="0">
                <a:solidFill>
                  <a:srgbClr val="000000"/>
                </a:solidFill>
                <a:latin typeface="Calibri" panose="020F0502020204030204"/>
              </a:rPr>
              <a:t>RMSEA = .076 [.035 – .117]</a:t>
            </a:r>
          </a:p>
          <a:p>
            <a:pPr defTabSz="685800"/>
            <a:r>
              <a:rPr lang="en-US" sz="1350" dirty="0">
                <a:solidFill>
                  <a:srgbClr val="000000"/>
                </a:solidFill>
                <a:latin typeface="Calibri" panose="020F0502020204030204"/>
              </a:rPr>
              <a:t>CFI = .956; TLI = .864</a:t>
            </a:r>
          </a:p>
          <a:p>
            <a:pPr defTabSz="685800"/>
            <a:endParaRPr lang="fi-FI" sz="1350" dirty="0">
              <a:solidFill>
                <a:srgbClr val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8307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4" grpId="0" animBg="1"/>
      <p:bldP spid="25" grpId="0" animBg="1"/>
      <p:bldP spid="26" grpId="0"/>
      <p:bldP spid="27" grpId="0"/>
      <p:bldP spid="28" grpId="0"/>
      <p:bldP spid="30" grpId="0"/>
      <p:bldP spid="31" grpId="0"/>
      <p:bldP spid="64" grpId="0"/>
      <p:bldP spid="65" grpId="0"/>
      <p:bldP spid="66" grpId="0"/>
      <p:bldP spid="67" grpId="0"/>
      <p:bldP spid="68" grpId="0"/>
      <p:bldP spid="69" grpId="0"/>
      <p:bldP spid="70" grpId="0" animBg="1"/>
      <p:bldP spid="71" grpId="0"/>
      <p:bldP spid="72" grpId="0"/>
      <p:bldP spid="46" grpId="0" animBg="1"/>
      <p:bldP spid="47" grpId="0"/>
      <p:bldP spid="48" grpId="0" animBg="1"/>
      <p:bldP spid="49" grpId="0"/>
      <p:bldP spid="52" grpId="0" animBg="1"/>
      <p:bldP spid="5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2"/>
          <p:cNvSpPr>
            <a:spLocks noChangeArrowheads="1"/>
          </p:cNvSpPr>
          <p:nvPr/>
        </p:nvSpPr>
        <p:spPr bwMode="auto">
          <a:xfrm>
            <a:off x="6589162" y="2893145"/>
            <a:ext cx="1096605" cy="69620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Perceived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Behavioral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Control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0" name="Rectangle 73"/>
          <p:cNvSpPr>
            <a:spLocks noChangeArrowheads="1"/>
          </p:cNvSpPr>
          <p:nvPr/>
        </p:nvSpPr>
        <p:spPr bwMode="auto">
          <a:xfrm>
            <a:off x="3934967" y="-1891133"/>
            <a:ext cx="138564" cy="22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514350">
              <a:defRPr/>
            </a:pPr>
            <a:endParaRPr lang="fi-FI" sz="1013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1" name="Rectangle 96"/>
          <p:cNvSpPr>
            <a:spLocks noChangeArrowheads="1"/>
          </p:cNvSpPr>
          <p:nvPr/>
        </p:nvSpPr>
        <p:spPr bwMode="auto">
          <a:xfrm>
            <a:off x="3934967" y="-1188451"/>
            <a:ext cx="165751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altLang="fi-FI" sz="4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altLang="fi-FI" sz="135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fi-FI" altLang="fi-FI" sz="135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fi-FI" altLang="fi-FI" sz="13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i-FI" sz="7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fi-FI" altLang="fi-FI" sz="4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altLang="fi-FI" sz="135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Line 35"/>
          <p:cNvSpPr>
            <a:spLocks noChangeShapeType="1"/>
          </p:cNvSpPr>
          <p:nvPr/>
        </p:nvSpPr>
        <p:spPr bwMode="auto">
          <a:xfrm>
            <a:off x="9096563" y="1758649"/>
            <a:ext cx="295024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" name="Line 34"/>
          <p:cNvSpPr>
            <a:spLocks noChangeShapeType="1"/>
          </p:cNvSpPr>
          <p:nvPr/>
        </p:nvSpPr>
        <p:spPr bwMode="auto">
          <a:xfrm flipV="1">
            <a:off x="6288225" y="1741662"/>
            <a:ext cx="31891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" name="Line 33"/>
          <p:cNvSpPr>
            <a:spLocks noChangeShapeType="1"/>
          </p:cNvSpPr>
          <p:nvPr/>
        </p:nvSpPr>
        <p:spPr bwMode="auto">
          <a:xfrm flipV="1">
            <a:off x="7667786" y="1774044"/>
            <a:ext cx="444274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9" name="Freeform 32"/>
          <p:cNvSpPr>
            <a:spLocks/>
          </p:cNvSpPr>
          <p:nvPr/>
        </p:nvSpPr>
        <p:spPr bwMode="auto">
          <a:xfrm>
            <a:off x="6282725" y="2031461"/>
            <a:ext cx="3240551" cy="679168"/>
          </a:xfrm>
          <a:custGeom>
            <a:avLst/>
            <a:gdLst>
              <a:gd name="T0" fmla="*/ 0 w 5400"/>
              <a:gd name="T1" fmla="*/ 0 h 1320"/>
              <a:gd name="T2" fmla="*/ 2520 w 5400"/>
              <a:gd name="T3" fmla="*/ 1260 h 1320"/>
              <a:gd name="T4" fmla="*/ 5400 w 5400"/>
              <a:gd name="T5" fmla="*/ 360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00" h="1320">
                <a:moveTo>
                  <a:pt x="0" y="0"/>
                </a:moveTo>
                <a:cubicBezTo>
                  <a:pt x="810" y="600"/>
                  <a:pt x="1620" y="1200"/>
                  <a:pt x="2520" y="1260"/>
                </a:cubicBezTo>
                <a:cubicBezTo>
                  <a:pt x="3420" y="1320"/>
                  <a:pt x="4410" y="840"/>
                  <a:pt x="5400" y="360"/>
                </a:cubicBezTo>
              </a:path>
            </a:pathLst>
          </a:custGeom>
          <a:noFill/>
          <a:ln w="12700">
            <a:solidFill>
              <a:srgbClr val="00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0" name="Line 31"/>
          <p:cNvSpPr>
            <a:spLocks noChangeShapeType="1"/>
          </p:cNvSpPr>
          <p:nvPr/>
        </p:nvSpPr>
        <p:spPr bwMode="auto">
          <a:xfrm>
            <a:off x="4639441" y="1804771"/>
            <a:ext cx="342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1" name="Line 30"/>
          <p:cNvSpPr>
            <a:spLocks noChangeShapeType="1"/>
          </p:cNvSpPr>
          <p:nvPr/>
        </p:nvSpPr>
        <p:spPr bwMode="auto">
          <a:xfrm flipV="1">
            <a:off x="5682563" y="287111"/>
            <a:ext cx="924580" cy="107950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2" name="Line 29"/>
          <p:cNvSpPr>
            <a:spLocks noChangeShapeType="1"/>
          </p:cNvSpPr>
          <p:nvPr/>
        </p:nvSpPr>
        <p:spPr bwMode="auto">
          <a:xfrm flipV="1">
            <a:off x="7685766" y="2217039"/>
            <a:ext cx="906600" cy="1022750"/>
          </a:xfrm>
          <a:prstGeom prst="line">
            <a:avLst/>
          </a:prstGeom>
          <a:noFill/>
          <a:ln w="12700">
            <a:solidFill>
              <a:srgbClr val="00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3" name="Line 28"/>
          <p:cNvSpPr>
            <a:spLocks noChangeShapeType="1"/>
          </p:cNvSpPr>
          <p:nvPr/>
        </p:nvSpPr>
        <p:spPr bwMode="auto">
          <a:xfrm>
            <a:off x="7667786" y="330535"/>
            <a:ext cx="924580" cy="102275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" name="Line 27"/>
          <p:cNvSpPr>
            <a:spLocks noChangeShapeType="1"/>
          </p:cNvSpPr>
          <p:nvPr/>
        </p:nvSpPr>
        <p:spPr bwMode="auto">
          <a:xfrm>
            <a:off x="5671847" y="2204368"/>
            <a:ext cx="913489" cy="105661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2994217" y="1804771"/>
            <a:ext cx="4286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 flipH="1">
            <a:off x="4958638" y="251005"/>
            <a:ext cx="0" cy="360045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7" name="AutoShape 24"/>
          <p:cNvSpPr>
            <a:spLocks noChangeArrowheads="1"/>
          </p:cNvSpPr>
          <p:nvPr/>
        </p:nvSpPr>
        <p:spPr bwMode="auto">
          <a:xfrm>
            <a:off x="4997050" y="1348836"/>
            <a:ext cx="1310033" cy="8504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Autonomous</a:t>
            </a:r>
            <a:endParaRPr lang="en-US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Motivation</a:t>
            </a:r>
            <a:endParaRPr lang="en-US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(Leisure-time)</a:t>
            </a:r>
            <a:endParaRPr lang="en-US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AutoShape 23"/>
          <p:cNvSpPr>
            <a:spLocks noChangeArrowheads="1"/>
          </p:cNvSpPr>
          <p:nvPr/>
        </p:nvSpPr>
        <p:spPr bwMode="auto">
          <a:xfrm>
            <a:off x="8118123" y="1353285"/>
            <a:ext cx="942975" cy="86375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Intention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AutoShape 21"/>
          <p:cNvSpPr>
            <a:spLocks noChangeArrowheads="1"/>
          </p:cNvSpPr>
          <p:nvPr/>
        </p:nvSpPr>
        <p:spPr bwMode="auto">
          <a:xfrm>
            <a:off x="6612188" y="133444"/>
            <a:ext cx="1050555" cy="44200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Attitude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9391588" y="1366619"/>
            <a:ext cx="1194013" cy="8504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Physical Activity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Behavior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fi-FI" sz="135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" name="AutoShape 19"/>
          <p:cNvSpPr>
            <a:spLocks noChangeArrowheads="1"/>
          </p:cNvSpPr>
          <p:nvPr/>
        </p:nvSpPr>
        <p:spPr bwMode="auto">
          <a:xfrm>
            <a:off x="1617856" y="1437179"/>
            <a:ext cx="1376361" cy="7798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Perceived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Autonomy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Support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" name="AutoShape 18"/>
          <p:cNvSpPr>
            <a:spLocks noChangeArrowheads="1"/>
          </p:cNvSpPr>
          <p:nvPr/>
        </p:nvSpPr>
        <p:spPr bwMode="auto">
          <a:xfrm>
            <a:off x="6585337" y="1366619"/>
            <a:ext cx="1077407" cy="8504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Subjective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Norm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" name="Freeform 17"/>
          <p:cNvSpPr>
            <a:spLocks/>
          </p:cNvSpPr>
          <p:nvPr/>
        </p:nvSpPr>
        <p:spPr bwMode="auto">
          <a:xfrm rot="153711">
            <a:off x="2195469" y="586387"/>
            <a:ext cx="3240683" cy="923689"/>
          </a:xfrm>
          <a:custGeom>
            <a:avLst/>
            <a:gdLst>
              <a:gd name="T0" fmla="*/ 0 w 2880"/>
              <a:gd name="T1" fmla="*/ 1500 h 1500"/>
              <a:gd name="T2" fmla="*/ 1440 w 2880"/>
              <a:gd name="T3" fmla="*/ 60 h 1500"/>
              <a:gd name="T4" fmla="*/ 2880 w 2880"/>
              <a:gd name="T5" fmla="*/ 1140 h 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80" h="1500">
                <a:moveTo>
                  <a:pt x="0" y="1500"/>
                </a:moveTo>
                <a:cubicBezTo>
                  <a:pt x="480" y="810"/>
                  <a:pt x="960" y="120"/>
                  <a:pt x="1440" y="60"/>
                </a:cubicBezTo>
                <a:cubicBezTo>
                  <a:pt x="1920" y="0"/>
                  <a:pt x="2400" y="570"/>
                  <a:pt x="2880" y="1140"/>
                </a:cubicBezTo>
              </a:path>
            </a:pathLst>
          </a:custGeom>
          <a:noFill/>
          <a:ln w="12700">
            <a:solidFill>
              <a:srgbClr val="00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5" name="Freeform 16"/>
          <p:cNvSpPr>
            <a:spLocks/>
          </p:cNvSpPr>
          <p:nvPr/>
        </p:nvSpPr>
        <p:spPr bwMode="auto">
          <a:xfrm rot="204385">
            <a:off x="6176393" y="765555"/>
            <a:ext cx="2165994" cy="648779"/>
          </a:xfrm>
          <a:custGeom>
            <a:avLst/>
            <a:gdLst>
              <a:gd name="T0" fmla="*/ 0 w 3420"/>
              <a:gd name="T1" fmla="*/ 1110 h 1110"/>
              <a:gd name="T2" fmla="*/ 1800 w 3420"/>
              <a:gd name="T3" fmla="*/ 30 h 1110"/>
              <a:gd name="T4" fmla="*/ 3420 w 3420"/>
              <a:gd name="T5" fmla="*/ 930 h 1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20" h="1110">
                <a:moveTo>
                  <a:pt x="0" y="1110"/>
                </a:moveTo>
                <a:cubicBezTo>
                  <a:pt x="615" y="585"/>
                  <a:pt x="1230" y="60"/>
                  <a:pt x="1800" y="30"/>
                </a:cubicBezTo>
                <a:cubicBezTo>
                  <a:pt x="2370" y="0"/>
                  <a:pt x="2895" y="465"/>
                  <a:pt x="3420" y="93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9025973" y="1484488"/>
            <a:ext cx="46390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15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8042254" y="570216"/>
            <a:ext cx="539004" cy="19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7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21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5522976" y="916874"/>
            <a:ext cx="565746" cy="1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.34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" name="AutoShape 12"/>
          <p:cNvSpPr>
            <a:spLocks noChangeArrowheads="1"/>
          </p:cNvSpPr>
          <p:nvPr/>
        </p:nvSpPr>
        <p:spPr bwMode="auto">
          <a:xfrm>
            <a:off x="3409094" y="1398030"/>
            <a:ext cx="1248857" cy="8063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Autonomous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Motivation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(PE)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6288226" y="810382"/>
            <a:ext cx="56093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33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5966623" y="2982877"/>
            <a:ext cx="53130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40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4" name="Text Box 9"/>
          <p:cNvSpPr txBox="1">
            <a:spLocks noChangeArrowheads="1"/>
          </p:cNvSpPr>
          <p:nvPr/>
        </p:nvSpPr>
        <p:spPr bwMode="auto">
          <a:xfrm>
            <a:off x="7681385" y="1492449"/>
            <a:ext cx="64212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15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5" name="Text Box 8"/>
          <p:cNvSpPr txBox="1">
            <a:spLocks noChangeArrowheads="1"/>
          </p:cNvSpPr>
          <p:nvPr/>
        </p:nvSpPr>
        <p:spPr bwMode="auto">
          <a:xfrm>
            <a:off x="7636732" y="2749946"/>
            <a:ext cx="40481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.10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6235447" y="1478287"/>
            <a:ext cx="49340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.20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" name="Text Box 6"/>
          <p:cNvSpPr txBox="1">
            <a:spLocks noChangeArrowheads="1"/>
          </p:cNvSpPr>
          <p:nvPr/>
        </p:nvSpPr>
        <p:spPr bwMode="auto">
          <a:xfrm>
            <a:off x="4588240" y="1570601"/>
            <a:ext cx="50596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.40</a:t>
            </a:r>
            <a:r>
              <a:rPr lang="en-GB" altLang="fi-FI" sz="12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8" name="Text Box 5"/>
          <p:cNvSpPr txBox="1">
            <a:spLocks noChangeArrowheads="1"/>
          </p:cNvSpPr>
          <p:nvPr/>
        </p:nvSpPr>
        <p:spPr bwMode="auto">
          <a:xfrm>
            <a:off x="3517787" y="405263"/>
            <a:ext cx="470382" cy="18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.06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2945462" y="1570600"/>
            <a:ext cx="54236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.29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" name="Freeform 3"/>
          <p:cNvSpPr>
            <a:spLocks/>
          </p:cNvSpPr>
          <p:nvPr/>
        </p:nvSpPr>
        <p:spPr bwMode="auto">
          <a:xfrm rot="21393988">
            <a:off x="4522226" y="2117427"/>
            <a:ext cx="3708820" cy="679887"/>
          </a:xfrm>
          <a:custGeom>
            <a:avLst/>
            <a:gdLst>
              <a:gd name="T0" fmla="*/ 0 w 5400"/>
              <a:gd name="T1" fmla="*/ 0 h 1320"/>
              <a:gd name="T2" fmla="*/ 2520 w 5400"/>
              <a:gd name="T3" fmla="*/ 1260 h 1320"/>
              <a:gd name="T4" fmla="*/ 5400 w 5400"/>
              <a:gd name="T5" fmla="*/ 360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00" h="1320">
                <a:moveTo>
                  <a:pt x="0" y="0"/>
                </a:moveTo>
                <a:cubicBezTo>
                  <a:pt x="810" y="600"/>
                  <a:pt x="1620" y="1200"/>
                  <a:pt x="2520" y="1260"/>
                </a:cubicBezTo>
                <a:cubicBezTo>
                  <a:pt x="3420" y="1320"/>
                  <a:pt x="4410" y="840"/>
                  <a:pt x="5400" y="360"/>
                </a:cubicBezTo>
              </a:path>
            </a:pathLst>
          </a:custGeom>
          <a:noFill/>
          <a:ln w="12700">
            <a:solidFill>
              <a:srgbClr val="00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1" name="Text Box 2"/>
          <p:cNvSpPr txBox="1">
            <a:spLocks noChangeArrowheads="1"/>
          </p:cNvSpPr>
          <p:nvPr/>
        </p:nvSpPr>
        <p:spPr bwMode="auto">
          <a:xfrm>
            <a:off x="8568378" y="2231166"/>
            <a:ext cx="392906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05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2" name="Text Box 1"/>
          <p:cNvSpPr txBox="1">
            <a:spLocks noChangeArrowheads="1"/>
          </p:cNvSpPr>
          <p:nvPr/>
        </p:nvSpPr>
        <p:spPr bwMode="auto">
          <a:xfrm>
            <a:off x="5213792" y="2330729"/>
            <a:ext cx="40481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00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3" name="Rectangle 38"/>
          <p:cNvSpPr>
            <a:spLocks noChangeArrowheads="1"/>
          </p:cNvSpPr>
          <p:nvPr/>
        </p:nvSpPr>
        <p:spPr bwMode="auto">
          <a:xfrm>
            <a:off x="2804688" y="-161338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4" name="Rectangle 62"/>
          <p:cNvSpPr>
            <a:spLocks noChangeArrowheads="1"/>
          </p:cNvSpPr>
          <p:nvPr/>
        </p:nvSpPr>
        <p:spPr bwMode="auto">
          <a:xfrm>
            <a:off x="2804688" y="1011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5863" y="-949469"/>
            <a:ext cx="4572000" cy="51552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/>
            <a:r>
              <a:rPr lang="fi-FI" sz="1400" dirty="0">
                <a:solidFill>
                  <a:srgbClr val="000000"/>
                </a:solidFill>
                <a:latin typeface="Calibri" panose="020F0502020204030204"/>
              </a:rPr>
              <a:t/>
            </a:r>
            <a:br>
              <a:rPr lang="fi-FI" sz="1400" dirty="0">
                <a:solidFill>
                  <a:srgbClr val="000000"/>
                </a:solidFill>
                <a:latin typeface="Calibri" panose="020F0502020204030204"/>
              </a:rPr>
            </a:br>
            <a:endParaRPr lang="fi-FI" sz="135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6" name="Line 29"/>
          <p:cNvSpPr>
            <a:spLocks noChangeShapeType="1"/>
          </p:cNvSpPr>
          <p:nvPr/>
        </p:nvSpPr>
        <p:spPr bwMode="auto">
          <a:xfrm flipV="1">
            <a:off x="7689593" y="2217039"/>
            <a:ext cx="2303295" cy="111084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8111553" y="2749946"/>
            <a:ext cx="548946" cy="30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FF0000"/>
                </a:solidFill>
                <a:latin typeface="Arial" panose="020B0604020202020204" pitchFamily="34" charset="0"/>
              </a:rPr>
              <a:t>-.15</a:t>
            </a:r>
            <a:r>
              <a:rPr lang="en-GB" altLang="fi-FI" sz="1400" baseline="30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endParaRPr lang="en-GB" altLang="fi-FI" sz="1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8" name="Freeform 3"/>
          <p:cNvSpPr>
            <a:spLocks/>
          </p:cNvSpPr>
          <p:nvPr/>
        </p:nvSpPr>
        <p:spPr bwMode="auto">
          <a:xfrm rot="21393988">
            <a:off x="3047949" y="1868025"/>
            <a:ext cx="7221180" cy="2010772"/>
          </a:xfrm>
          <a:custGeom>
            <a:avLst/>
            <a:gdLst>
              <a:gd name="T0" fmla="*/ 0 w 5400"/>
              <a:gd name="T1" fmla="*/ 0 h 1320"/>
              <a:gd name="T2" fmla="*/ 2520 w 5400"/>
              <a:gd name="T3" fmla="*/ 1260 h 1320"/>
              <a:gd name="T4" fmla="*/ 5400 w 5400"/>
              <a:gd name="T5" fmla="*/ 360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00" h="1320">
                <a:moveTo>
                  <a:pt x="0" y="0"/>
                </a:moveTo>
                <a:cubicBezTo>
                  <a:pt x="810" y="600"/>
                  <a:pt x="1620" y="1200"/>
                  <a:pt x="2520" y="1260"/>
                </a:cubicBezTo>
                <a:cubicBezTo>
                  <a:pt x="3420" y="1320"/>
                  <a:pt x="4410" y="840"/>
                  <a:pt x="5400" y="360"/>
                </a:cubicBezTo>
              </a:path>
            </a:pathLst>
          </a:custGeom>
          <a:noFill/>
          <a:ln w="12700">
            <a:solidFill>
              <a:srgbClr val="00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53" name="Freeform 3"/>
          <p:cNvSpPr>
            <a:spLocks/>
          </p:cNvSpPr>
          <p:nvPr/>
        </p:nvSpPr>
        <p:spPr bwMode="auto">
          <a:xfrm rot="231700" flipV="1">
            <a:off x="2975709" y="488795"/>
            <a:ext cx="5149154" cy="1137447"/>
          </a:xfrm>
          <a:custGeom>
            <a:avLst/>
            <a:gdLst>
              <a:gd name="T0" fmla="*/ 0 w 5400"/>
              <a:gd name="T1" fmla="*/ 0 h 1320"/>
              <a:gd name="T2" fmla="*/ 2520 w 5400"/>
              <a:gd name="T3" fmla="*/ 1260 h 1320"/>
              <a:gd name="T4" fmla="*/ 5400 w 5400"/>
              <a:gd name="T5" fmla="*/ 360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00" h="1320">
                <a:moveTo>
                  <a:pt x="0" y="0"/>
                </a:moveTo>
                <a:cubicBezTo>
                  <a:pt x="810" y="600"/>
                  <a:pt x="1620" y="1200"/>
                  <a:pt x="2520" y="1260"/>
                </a:cubicBezTo>
                <a:cubicBezTo>
                  <a:pt x="3420" y="1320"/>
                  <a:pt x="4410" y="840"/>
                  <a:pt x="5400" y="360"/>
                </a:cubicBezTo>
              </a:path>
            </a:pathLst>
          </a:custGeom>
          <a:noFill/>
          <a:ln w="12700">
            <a:solidFill>
              <a:srgbClr val="00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5364055" y="288703"/>
            <a:ext cx="40481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.09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2" name="Table 51"/>
          <p:cNvGraphicFramePr>
            <a:graphicFrameLocks noGrp="1"/>
          </p:cNvGraphicFramePr>
          <p:nvPr>
            <p:extLst/>
          </p:nvPr>
        </p:nvGraphicFramePr>
        <p:xfrm>
          <a:off x="1745484" y="4020558"/>
          <a:ext cx="8102384" cy="238303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tableStyleId>{2D5ABB26-0587-4C30-8999-92F81FD0307C}</a:tableStyleId>
              </a:tblPr>
              <a:tblGrid>
                <a:gridCol w="7471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222">
                  <a:extLst>
                    <a:ext uri="{9D8B030D-6E8A-4147-A177-3AD203B41FA5}">
                      <a16:colId xmlns:a16="http://schemas.microsoft.com/office/drawing/2014/main" val="3234855913"/>
                    </a:ext>
                  </a:extLst>
                </a:gridCol>
              </a:tblGrid>
              <a:tr h="371614">
                <a:tc>
                  <a:txBody>
                    <a:bodyPr/>
                    <a:lstStyle/>
                    <a:p>
                      <a:pPr>
                        <a:tabLst>
                          <a:tab pos="1076325" algn="l"/>
                        </a:tabLst>
                      </a:pPr>
                      <a:r>
                        <a:rPr lang="en-A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 summary (</a:t>
                      </a:r>
                      <a:r>
                        <a:rPr lang="el-GR" sz="16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</a:t>
                      </a:r>
                      <a:r>
                        <a:rPr lang="en-AU" sz="16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AU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076325" algn="l"/>
                        </a:tabLst>
                      </a:pPr>
                      <a:endParaRPr lang="en-A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9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1971675" algn="l"/>
                        </a:tabLst>
                        <a:defRPr/>
                      </a:pPr>
                      <a:r>
                        <a:rPr lang="en-AU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Perceived</a:t>
                      </a:r>
                      <a:r>
                        <a:rPr lang="en-AU" sz="16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autonomy </a:t>
                      </a:r>
                      <a:r>
                        <a:rPr lang="en-AU" sz="16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</a:t>
                      </a:r>
                      <a:r>
                        <a:rPr lang="en-AU" sz="16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Aut.</a:t>
                      </a:r>
                      <a:r>
                        <a:rPr lang="en-AU" sz="16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motivation</a:t>
                      </a:r>
                      <a:r>
                        <a:rPr lang="en-AU" sz="16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 </a:t>
                      </a:r>
                      <a:r>
                        <a:rPr lang="en-AU" sz="16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PE</a:t>
                      </a:r>
                      <a:r>
                        <a:rPr lang="en-AU" sz="16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Aut.motivation</a:t>
                      </a:r>
                      <a:r>
                        <a:rPr lang="en-AU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 leisure</a:t>
                      </a:r>
                      <a:r>
                        <a:rPr lang="en-AU" sz="16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-time</a:t>
                      </a:r>
                      <a:endParaRPr lang="en-AU" sz="16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71675" algn="l"/>
                        </a:tabLst>
                        <a:defRPr/>
                      </a:pPr>
                      <a:r>
                        <a:rPr lang="en-AU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12**</a:t>
                      </a:r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1971675" algn="l"/>
                        </a:tabLst>
                        <a:defRPr/>
                      </a:pPr>
                      <a:r>
                        <a:rPr lang="en-AU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Aut.motivation</a:t>
                      </a:r>
                      <a:r>
                        <a:rPr lang="en-A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leisure </a:t>
                      </a:r>
                      <a:r>
                        <a:rPr lang="en-AU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  <a:r>
                        <a:rPr lang="en-AU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AttitudeIntention</a:t>
                      </a:r>
                      <a:r>
                        <a:rPr lang="en-A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60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A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1971675" algn="l"/>
                        </a:tabLst>
                        <a:defRPr/>
                      </a:pPr>
                      <a:r>
                        <a:rPr lang="en-A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.07*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71675" algn="l"/>
                        </a:tabLst>
                        <a:defRPr/>
                      </a:pPr>
                      <a:r>
                        <a:rPr lang="en-AU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Aut.motivation</a:t>
                      </a:r>
                      <a:r>
                        <a:rPr lang="en-A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leisure </a:t>
                      </a:r>
                      <a:r>
                        <a:rPr lang="en-AU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  <a:r>
                        <a:rPr lang="en-AU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Subjective</a:t>
                      </a: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 </a:t>
                      </a:r>
                      <a:r>
                        <a:rPr lang="en-AU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normIntention</a:t>
                      </a: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71675" algn="l"/>
                        </a:tabLst>
                        <a:defRPr/>
                      </a:pPr>
                      <a:r>
                        <a:rPr lang="en-A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.03*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5013759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71675" algn="l"/>
                        </a:tabLst>
                        <a:defRPr/>
                      </a:pP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Perceived</a:t>
                      </a:r>
                      <a:r>
                        <a:rPr lang="en-A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autonomy </a:t>
                      </a:r>
                      <a:r>
                        <a:rPr lang="en-AU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</a:t>
                      </a:r>
                      <a:r>
                        <a:rPr lang="en-AU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Intention</a:t>
                      </a: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 (total) </a:t>
                      </a:r>
                      <a:r>
                        <a:rPr lang="en-A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A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71675" algn="l"/>
                        </a:tabLst>
                        <a:defRPr/>
                      </a:pPr>
                      <a:r>
                        <a:rPr lang="en-A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.17**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048460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71675" algn="l"/>
                        </a:tabLst>
                        <a:defRPr/>
                      </a:pP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Perceived</a:t>
                      </a:r>
                      <a:r>
                        <a:rPr lang="en-A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autonomy </a:t>
                      </a:r>
                      <a:r>
                        <a:rPr lang="en-AU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</a:t>
                      </a:r>
                      <a:r>
                        <a:rPr lang="en-AU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Physical</a:t>
                      </a:r>
                      <a:r>
                        <a:rPr lang="en-A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 activity behaviour (total)</a:t>
                      </a:r>
                      <a:endParaRPr lang="en-A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71675" algn="l"/>
                        </a:tabLst>
                        <a:defRPr/>
                      </a:pPr>
                      <a:r>
                        <a:rPr lang="en-A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.14*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8045640"/>
                  </a:ext>
                </a:extLst>
              </a:tr>
            </a:tbl>
          </a:graphicData>
        </a:graphic>
      </p:graphicFrame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4167289" y="2768796"/>
            <a:ext cx="53130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12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9" name="Text Box 37"/>
          <p:cNvSpPr txBox="1">
            <a:spLocks noChangeArrowheads="1"/>
          </p:cNvSpPr>
          <p:nvPr/>
        </p:nvSpPr>
        <p:spPr bwMode="auto">
          <a:xfrm>
            <a:off x="1762040" y="3122175"/>
            <a:ext cx="1543050" cy="57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EDUCATIONAL CONTEXT</a:t>
            </a:r>
            <a:endParaRPr lang="en-US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0" name="Text Box 37"/>
          <p:cNvSpPr txBox="1">
            <a:spLocks noChangeArrowheads="1"/>
          </p:cNvSpPr>
          <p:nvPr/>
        </p:nvSpPr>
        <p:spPr bwMode="auto">
          <a:xfrm>
            <a:off x="8917446" y="3122175"/>
            <a:ext cx="1543050" cy="57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LEISURE-TIME CONTEXT</a:t>
            </a:r>
            <a:endParaRPr lang="en-US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91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2"/>
          <p:cNvSpPr>
            <a:spLocks noChangeArrowheads="1"/>
          </p:cNvSpPr>
          <p:nvPr/>
        </p:nvSpPr>
        <p:spPr bwMode="auto">
          <a:xfrm>
            <a:off x="6589162" y="2893145"/>
            <a:ext cx="1096605" cy="69620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Perceived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Behavioral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Control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0" name="Rectangle 73"/>
          <p:cNvSpPr>
            <a:spLocks noChangeArrowheads="1"/>
          </p:cNvSpPr>
          <p:nvPr/>
        </p:nvSpPr>
        <p:spPr bwMode="auto">
          <a:xfrm>
            <a:off x="3934967" y="-1891133"/>
            <a:ext cx="138564" cy="22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514350">
              <a:defRPr/>
            </a:pPr>
            <a:endParaRPr lang="fi-FI" sz="1013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1" name="Rectangle 96"/>
          <p:cNvSpPr>
            <a:spLocks noChangeArrowheads="1"/>
          </p:cNvSpPr>
          <p:nvPr/>
        </p:nvSpPr>
        <p:spPr bwMode="auto">
          <a:xfrm>
            <a:off x="3934967" y="-1188451"/>
            <a:ext cx="165751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altLang="fi-FI" sz="4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altLang="fi-FI" sz="135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fi-FI" altLang="fi-FI" sz="135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fi-FI" altLang="fi-FI" sz="13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i-FI" sz="7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fi-FI" altLang="fi-FI" sz="4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altLang="fi-FI" sz="135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Line 35"/>
          <p:cNvSpPr>
            <a:spLocks noChangeShapeType="1"/>
          </p:cNvSpPr>
          <p:nvPr/>
        </p:nvSpPr>
        <p:spPr bwMode="auto">
          <a:xfrm>
            <a:off x="9096563" y="1758649"/>
            <a:ext cx="295024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" name="Line 34"/>
          <p:cNvSpPr>
            <a:spLocks noChangeShapeType="1"/>
          </p:cNvSpPr>
          <p:nvPr/>
        </p:nvSpPr>
        <p:spPr bwMode="auto">
          <a:xfrm flipV="1">
            <a:off x="6288225" y="1741662"/>
            <a:ext cx="31891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" name="Line 33"/>
          <p:cNvSpPr>
            <a:spLocks noChangeShapeType="1"/>
          </p:cNvSpPr>
          <p:nvPr/>
        </p:nvSpPr>
        <p:spPr bwMode="auto">
          <a:xfrm flipV="1">
            <a:off x="7667786" y="1774044"/>
            <a:ext cx="444274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0" name="Line 31"/>
          <p:cNvSpPr>
            <a:spLocks noChangeShapeType="1"/>
          </p:cNvSpPr>
          <p:nvPr/>
        </p:nvSpPr>
        <p:spPr bwMode="auto">
          <a:xfrm>
            <a:off x="4639441" y="1804771"/>
            <a:ext cx="342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1" name="Line 30"/>
          <p:cNvSpPr>
            <a:spLocks noChangeShapeType="1"/>
          </p:cNvSpPr>
          <p:nvPr/>
        </p:nvSpPr>
        <p:spPr bwMode="auto">
          <a:xfrm flipV="1">
            <a:off x="5682563" y="287111"/>
            <a:ext cx="924580" cy="107950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2" name="Line 29"/>
          <p:cNvSpPr>
            <a:spLocks noChangeShapeType="1"/>
          </p:cNvSpPr>
          <p:nvPr/>
        </p:nvSpPr>
        <p:spPr bwMode="auto">
          <a:xfrm flipV="1">
            <a:off x="7685766" y="2217039"/>
            <a:ext cx="906600" cy="1022750"/>
          </a:xfrm>
          <a:prstGeom prst="line">
            <a:avLst/>
          </a:prstGeom>
          <a:noFill/>
          <a:ln w="19050">
            <a:solidFill>
              <a:srgbClr val="00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3" name="Line 28"/>
          <p:cNvSpPr>
            <a:spLocks noChangeShapeType="1"/>
          </p:cNvSpPr>
          <p:nvPr/>
        </p:nvSpPr>
        <p:spPr bwMode="auto">
          <a:xfrm>
            <a:off x="7667786" y="330535"/>
            <a:ext cx="924580" cy="102275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" name="Line 27"/>
          <p:cNvSpPr>
            <a:spLocks noChangeShapeType="1"/>
          </p:cNvSpPr>
          <p:nvPr/>
        </p:nvSpPr>
        <p:spPr bwMode="auto">
          <a:xfrm>
            <a:off x="5671847" y="2204368"/>
            <a:ext cx="913489" cy="105661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2994217" y="1804771"/>
            <a:ext cx="4286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 flipH="1">
            <a:off x="4958638" y="251005"/>
            <a:ext cx="0" cy="360045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7" name="AutoShape 24"/>
          <p:cNvSpPr>
            <a:spLocks noChangeArrowheads="1"/>
          </p:cNvSpPr>
          <p:nvPr/>
        </p:nvSpPr>
        <p:spPr bwMode="auto">
          <a:xfrm>
            <a:off x="4997050" y="1348836"/>
            <a:ext cx="1310033" cy="850419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Autonomous</a:t>
            </a:r>
            <a:endParaRPr lang="en-US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Motivation</a:t>
            </a:r>
            <a:endParaRPr lang="en-US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(Leisure-time)</a:t>
            </a:r>
            <a:endParaRPr lang="en-US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AutoShape 23"/>
          <p:cNvSpPr>
            <a:spLocks noChangeArrowheads="1"/>
          </p:cNvSpPr>
          <p:nvPr/>
        </p:nvSpPr>
        <p:spPr bwMode="auto">
          <a:xfrm>
            <a:off x="8118123" y="1353285"/>
            <a:ext cx="942975" cy="86375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Intention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AutoShape 21"/>
          <p:cNvSpPr>
            <a:spLocks noChangeArrowheads="1"/>
          </p:cNvSpPr>
          <p:nvPr/>
        </p:nvSpPr>
        <p:spPr bwMode="auto">
          <a:xfrm>
            <a:off x="6612188" y="133444"/>
            <a:ext cx="1050555" cy="44200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Attitude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9391588" y="1366619"/>
            <a:ext cx="1194013" cy="8504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Physical Activity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Behavior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fi-FI" sz="135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" name="AutoShape 19"/>
          <p:cNvSpPr>
            <a:spLocks noChangeArrowheads="1"/>
          </p:cNvSpPr>
          <p:nvPr/>
        </p:nvSpPr>
        <p:spPr bwMode="auto">
          <a:xfrm>
            <a:off x="1617856" y="1437179"/>
            <a:ext cx="1376361" cy="7798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Perceived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Autonomy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Support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" name="AutoShape 18"/>
          <p:cNvSpPr>
            <a:spLocks noChangeArrowheads="1"/>
          </p:cNvSpPr>
          <p:nvPr/>
        </p:nvSpPr>
        <p:spPr bwMode="auto">
          <a:xfrm>
            <a:off x="6585337" y="1366619"/>
            <a:ext cx="1077407" cy="8504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Subjective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Norm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" name="Freeform 16"/>
          <p:cNvSpPr>
            <a:spLocks/>
          </p:cNvSpPr>
          <p:nvPr/>
        </p:nvSpPr>
        <p:spPr bwMode="auto">
          <a:xfrm rot="204385">
            <a:off x="6176393" y="765555"/>
            <a:ext cx="2165994" cy="648779"/>
          </a:xfrm>
          <a:custGeom>
            <a:avLst/>
            <a:gdLst>
              <a:gd name="T0" fmla="*/ 0 w 3420"/>
              <a:gd name="T1" fmla="*/ 1110 h 1110"/>
              <a:gd name="T2" fmla="*/ 1800 w 3420"/>
              <a:gd name="T3" fmla="*/ 30 h 1110"/>
              <a:gd name="T4" fmla="*/ 3420 w 3420"/>
              <a:gd name="T5" fmla="*/ 930 h 1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20" h="1110">
                <a:moveTo>
                  <a:pt x="0" y="1110"/>
                </a:moveTo>
                <a:cubicBezTo>
                  <a:pt x="615" y="585"/>
                  <a:pt x="1230" y="60"/>
                  <a:pt x="1800" y="30"/>
                </a:cubicBezTo>
                <a:cubicBezTo>
                  <a:pt x="2370" y="0"/>
                  <a:pt x="2895" y="465"/>
                  <a:pt x="3420" y="93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9025973" y="1484488"/>
            <a:ext cx="46390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15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8042254" y="570216"/>
            <a:ext cx="539004" cy="19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7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21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5522976" y="916874"/>
            <a:ext cx="565746" cy="1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.34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" name="AutoShape 12"/>
          <p:cNvSpPr>
            <a:spLocks noChangeArrowheads="1"/>
          </p:cNvSpPr>
          <p:nvPr/>
        </p:nvSpPr>
        <p:spPr bwMode="auto">
          <a:xfrm>
            <a:off x="3409094" y="1398030"/>
            <a:ext cx="1248857" cy="80633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Autonomous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Motivation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(PE)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6288226" y="810382"/>
            <a:ext cx="56093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33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5966623" y="2982877"/>
            <a:ext cx="53130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40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4" name="Text Box 9"/>
          <p:cNvSpPr txBox="1">
            <a:spLocks noChangeArrowheads="1"/>
          </p:cNvSpPr>
          <p:nvPr/>
        </p:nvSpPr>
        <p:spPr bwMode="auto">
          <a:xfrm>
            <a:off x="7681385" y="1492449"/>
            <a:ext cx="64212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15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5" name="Text Box 8"/>
          <p:cNvSpPr txBox="1">
            <a:spLocks noChangeArrowheads="1"/>
          </p:cNvSpPr>
          <p:nvPr/>
        </p:nvSpPr>
        <p:spPr bwMode="auto">
          <a:xfrm>
            <a:off x="7636732" y="2749946"/>
            <a:ext cx="40481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.10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6235447" y="1478287"/>
            <a:ext cx="49340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.20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" name="Text Box 6"/>
          <p:cNvSpPr txBox="1">
            <a:spLocks noChangeArrowheads="1"/>
          </p:cNvSpPr>
          <p:nvPr/>
        </p:nvSpPr>
        <p:spPr bwMode="auto">
          <a:xfrm>
            <a:off x="4588240" y="1570601"/>
            <a:ext cx="50596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.40</a:t>
            </a:r>
            <a:r>
              <a:rPr lang="en-GB" altLang="fi-FI" sz="12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2945462" y="1570600"/>
            <a:ext cx="54236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.29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3" name="Rectangle 38"/>
          <p:cNvSpPr>
            <a:spLocks noChangeArrowheads="1"/>
          </p:cNvSpPr>
          <p:nvPr/>
        </p:nvSpPr>
        <p:spPr bwMode="auto">
          <a:xfrm>
            <a:off x="2804688" y="-161338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4" name="Rectangle 62"/>
          <p:cNvSpPr>
            <a:spLocks noChangeArrowheads="1"/>
          </p:cNvSpPr>
          <p:nvPr/>
        </p:nvSpPr>
        <p:spPr bwMode="auto">
          <a:xfrm>
            <a:off x="2804688" y="1011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5863" y="-949469"/>
            <a:ext cx="4572000" cy="51552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/>
            <a:r>
              <a:rPr lang="fi-FI" sz="1400" dirty="0">
                <a:solidFill>
                  <a:srgbClr val="000000"/>
                </a:solidFill>
                <a:latin typeface="Calibri" panose="020F0502020204030204"/>
              </a:rPr>
              <a:t/>
            </a:r>
            <a:br>
              <a:rPr lang="fi-FI" sz="1400" dirty="0">
                <a:solidFill>
                  <a:srgbClr val="000000"/>
                </a:solidFill>
                <a:latin typeface="Calibri" panose="020F0502020204030204"/>
              </a:rPr>
            </a:br>
            <a:endParaRPr lang="fi-FI" sz="135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6" name="Line 29"/>
          <p:cNvSpPr>
            <a:spLocks noChangeShapeType="1"/>
          </p:cNvSpPr>
          <p:nvPr/>
        </p:nvSpPr>
        <p:spPr bwMode="auto">
          <a:xfrm flipV="1">
            <a:off x="7689593" y="2217039"/>
            <a:ext cx="2303295" cy="111084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8111553" y="2749946"/>
            <a:ext cx="548946" cy="30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FF0000"/>
                </a:solidFill>
                <a:latin typeface="Arial" panose="020B0604020202020204" pitchFamily="34" charset="0"/>
              </a:rPr>
              <a:t>-.15</a:t>
            </a:r>
            <a:r>
              <a:rPr lang="en-GB" altLang="fi-FI" sz="1400" baseline="30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endParaRPr lang="en-GB" altLang="fi-FI" sz="1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2" name="Table 51"/>
          <p:cNvGraphicFramePr>
            <a:graphicFrameLocks noGrp="1"/>
          </p:cNvGraphicFramePr>
          <p:nvPr>
            <p:extLst/>
          </p:nvPr>
        </p:nvGraphicFramePr>
        <p:xfrm>
          <a:off x="1745484" y="4020558"/>
          <a:ext cx="8102384" cy="238303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tableStyleId>{2D5ABB26-0587-4C30-8999-92F81FD0307C}</a:tableStyleId>
              </a:tblPr>
              <a:tblGrid>
                <a:gridCol w="7471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222">
                  <a:extLst>
                    <a:ext uri="{9D8B030D-6E8A-4147-A177-3AD203B41FA5}">
                      <a16:colId xmlns:a16="http://schemas.microsoft.com/office/drawing/2014/main" val="3234855913"/>
                    </a:ext>
                  </a:extLst>
                </a:gridCol>
              </a:tblGrid>
              <a:tr h="371614">
                <a:tc>
                  <a:txBody>
                    <a:bodyPr/>
                    <a:lstStyle/>
                    <a:p>
                      <a:pPr>
                        <a:tabLst>
                          <a:tab pos="1076325" algn="l"/>
                        </a:tabLst>
                      </a:pPr>
                      <a:r>
                        <a:rPr lang="en-A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 summary (</a:t>
                      </a:r>
                      <a:r>
                        <a:rPr lang="el-GR" sz="16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</a:t>
                      </a:r>
                      <a:r>
                        <a:rPr lang="en-AU" sz="16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AU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076325" algn="l"/>
                        </a:tabLst>
                      </a:pPr>
                      <a:endParaRPr lang="en-A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9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1971675" algn="l"/>
                        </a:tabLst>
                        <a:defRPr/>
                      </a:pPr>
                      <a:r>
                        <a:rPr lang="en-AU" sz="1600" b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Perceived</a:t>
                      </a:r>
                      <a:r>
                        <a:rPr lang="en-AU" sz="1600" b="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autonomy </a:t>
                      </a:r>
                      <a:r>
                        <a:rPr lang="en-AU" sz="1600" b="0" baseline="0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</a:t>
                      </a:r>
                      <a:r>
                        <a:rPr lang="en-AU" sz="1600" b="0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Aut.</a:t>
                      </a:r>
                      <a:r>
                        <a:rPr lang="en-AU" sz="1600" b="0" baseline="0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motivation</a:t>
                      </a:r>
                      <a:r>
                        <a:rPr lang="en-AU" sz="1600" b="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 </a:t>
                      </a:r>
                      <a:r>
                        <a:rPr lang="en-AU" sz="1600" b="0" baseline="0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PE</a:t>
                      </a:r>
                      <a:r>
                        <a:rPr lang="en-AU" sz="1600" b="0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Aut.motivation</a:t>
                      </a:r>
                      <a:r>
                        <a:rPr lang="en-AU" sz="1600" b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 leisure</a:t>
                      </a:r>
                      <a:r>
                        <a:rPr lang="en-AU" sz="1600" b="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-time</a:t>
                      </a:r>
                      <a:endParaRPr lang="en-AU" sz="1600" b="0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71675" algn="l"/>
                        </a:tabLst>
                        <a:defRPr/>
                      </a:pPr>
                      <a:r>
                        <a:rPr lang="en-AU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12**</a:t>
                      </a:r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1971675" algn="l"/>
                        </a:tabLst>
                        <a:defRPr/>
                      </a:pPr>
                      <a:r>
                        <a:rPr lang="en-AU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Aut.motivation</a:t>
                      </a:r>
                      <a:r>
                        <a:rPr lang="en-A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leisure </a:t>
                      </a:r>
                      <a:r>
                        <a:rPr lang="en-AU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  <a:r>
                        <a:rPr lang="en-AU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AttitudeIntention</a:t>
                      </a:r>
                      <a:r>
                        <a:rPr lang="en-A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60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A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1971675" algn="l"/>
                        </a:tabLst>
                        <a:defRPr/>
                      </a:pPr>
                      <a:r>
                        <a:rPr lang="en-A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.07*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71675" algn="l"/>
                        </a:tabLst>
                        <a:defRPr/>
                      </a:pPr>
                      <a:r>
                        <a:rPr lang="en-AU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Aut.motivation</a:t>
                      </a:r>
                      <a:r>
                        <a:rPr lang="en-A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leisure </a:t>
                      </a:r>
                      <a:r>
                        <a:rPr lang="en-AU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  <a:r>
                        <a:rPr lang="en-AU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Subjective</a:t>
                      </a: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 </a:t>
                      </a:r>
                      <a:r>
                        <a:rPr lang="en-AU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normIntention</a:t>
                      </a: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71675" algn="l"/>
                        </a:tabLst>
                        <a:defRPr/>
                      </a:pPr>
                      <a:r>
                        <a:rPr lang="en-A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.03*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5013759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71675" algn="l"/>
                        </a:tabLst>
                        <a:defRPr/>
                      </a:pP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Perceived</a:t>
                      </a:r>
                      <a:r>
                        <a:rPr lang="en-A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autonomy </a:t>
                      </a:r>
                      <a:r>
                        <a:rPr lang="en-AU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</a:t>
                      </a:r>
                      <a:r>
                        <a:rPr lang="en-AU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Intention</a:t>
                      </a: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 (total) </a:t>
                      </a:r>
                      <a:r>
                        <a:rPr lang="en-A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A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71675" algn="l"/>
                        </a:tabLst>
                        <a:defRPr/>
                      </a:pPr>
                      <a:r>
                        <a:rPr lang="en-A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.17**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048460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71675" algn="l"/>
                        </a:tabLst>
                        <a:defRPr/>
                      </a:pP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Perceived</a:t>
                      </a:r>
                      <a:r>
                        <a:rPr lang="en-A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autonomy </a:t>
                      </a:r>
                      <a:r>
                        <a:rPr lang="en-AU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</a:t>
                      </a:r>
                      <a:r>
                        <a:rPr lang="en-AU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Physical</a:t>
                      </a:r>
                      <a:r>
                        <a:rPr lang="en-A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 activity behaviour (total)</a:t>
                      </a:r>
                      <a:endParaRPr lang="en-A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71675" algn="l"/>
                        </a:tabLst>
                        <a:defRPr/>
                      </a:pPr>
                      <a:r>
                        <a:rPr lang="en-A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.14*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8045640"/>
                  </a:ext>
                </a:extLst>
              </a:tr>
            </a:tbl>
          </a:graphicData>
        </a:graphic>
      </p:graphicFrame>
      <p:sp>
        <p:nvSpPr>
          <p:cNvPr id="41" name="Text Box 37"/>
          <p:cNvSpPr txBox="1">
            <a:spLocks noChangeArrowheads="1"/>
          </p:cNvSpPr>
          <p:nvPr/>
        </p:nvSpPr>
        <p:spPr bwMode="auto">
          <a:xfrm>
            <a:off x="1762040" y="3122175"/>
            <a:ext cx="1543050" cy="57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EDUCATIONAL CONTEXT</a:t>
            </a:r>
            <a:endParaRPr lang="en-US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2" name="Text Box 37"/>
          <p:cNvSpPr txBox="1">
            <a:spLocks noChangeArrowheads="1"/>
          </p:cNvSpPr>
          <p:nvPr/>
        </p:nvSpPr>
        <p:spPr bwMode="auto">
          <a:xfrm>
            <a:off x="8917446" y="3122175"/>
            <a:ext cx="1543050" cy="57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LEISURE-TIME CONTEXT</a:t>
            </a:r>
            <a:endParaRPr lang="en-US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61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2"/>
          <p:cNvSpPr>
            <a:spLocks noChangeArrowheads="1"/>
          </p:cNvSpPr>
          <p:nvPr/>
        </p:nvSpPr>
        <p:spPr bwMode="auto">
          <a:xfrm>
            <a:off x="6589162" y="2893145"/>
            <a:ext cx="1096605" cy="69620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Perceived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Behavioral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Control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0" name="Rectangle 73"/>
          <p:cNvSpPr>
            <a:spLocks noChangeArrowheads="1"/>
          </p:cNvSpPr>
          <p:nvPr/>
        </p:nvSpPr>
        <p:spPr bwMode="auto">
          <a:xfrm>
            <a:off x="3934967" y="-1891133"/>
            <a:ext cx="138564" cy="22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514350">
              <a:defRPr/>
            </a:pPr>
            <a:endParaRPr lang="fi-FI" sz="1013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1" name="Rectangle 96"/>
          <p:cNvSpPr>
            <a:spLocks noChangeArrowheads="1"/>
          </p:cNvSpPr>
          <p:nvPr/>
        </p:nvSpPr>
        <p:spPr bwMode="auto">
          <a:xfrm>
            <a:off x="3934967" y="-1188451"/>
            <a:ext cx="165751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altLang="fi-FI" sz="4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altLang="fi-FI" sz="135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fi-FI" altLang="fi-FI" sz="135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fi-FI" altLang="fi-FI" sz="13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i-FI" sz="7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fi-FI" altLang="fi-FI" sz="4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altLang="fi-FI" sz="135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Line 35"/>
          <p:cNvSpPr>
            <a:spLocks noChangeShapeType="1"/>
          </p:cNvSpPr>
          <p:nvPr/>
        </p:nvSpPr>
        <p:spPr bwMode="auto">
          <a:xfrm>
            <a:off x="9096563" y="1758649"/>
            <a:ext cx="295024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" name="Line 34"/>
          <p:cNvSpPr>
            <a:spLocks noChangeShapeType="1"/>
          </p:cNvSpPr>
          <p:nvPr/>
        </p:nvSpPr>
        <p:spPr bwMode="auto">
          <a:xfrm flipV="1">
            <a:off x="6288225" y="1741662"/>
            <a:ext cx="31891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" name="Line 33"/>
          <p:cNvSpPr>
            <a:spLocks noChangeShapeType="1"/>
          </p:cNvSpPr>
          <p:nvPr/>
        </p:nvSpPr>
        <p:spPr bwMode="auto">
          <a:xfrm flipV="1">
            <a:off x="7667786" y="1774044"/>
            <a:ext cx="444274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0" name="Line 31"/>
          <p:cNvSpPr>
            <a:spLocks noChangeShapeType="1"/>
          </p:cNvSpPr>
          <p:nvPr/>
        </p:nvSpPr>
        <p:spPr bwMode="auto">
          <a:xfrm>
            <a:off x="4639441" y="1804771"/>
            <a:ext cx="342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1" name="Line 30"/>
          <p:cNvSpPr>
            <a:spLocks noChangeShapeType="1"/>
          </p:cNvSpPr>
          <p:nvPr/>
        </p:nvSpPr>
        <p:spPr bwMode="auto">
          <a:xfrm flipV="1">
            <a:off x="5682563" y="287111"/>
            <a:ext cx="924580" cy="107950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2" name="Line 29"/>
          <p:cNvSpPr>
            <a:spLocks noChangeShapeType="1"/>
          </p:cNvSpPr>
          <p:nvPr/>
        </p:nvSpPr>
        <p:spPr bwMode="auto">
          <a:xfrm flipV="1">
            <a:off x="7685766" y="2217039"/>
            <a:ext cx="906600" cy="1022750"/>
          </a:xfrm>
          <a:prstGeom prst="line">
            <a:avLst/>
          </a:prstGeom>
          <a:noFill/>
          <a:ln w="12700">
            <a:solidFill>
              <a:srgbClr val="00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3" name="Line 28"/>
          <p:cNvSpPr>
            <a:spLocks noChangeShapeType="1"/>
          </p:cNvSpPr>
          <p:nvPr/>
        </p:nvSpPr>
        <p:spPr bwMode="auto">
          <a:xfrm>
            <a:off x="7667786" y="330535"/>
            <a:ext cx="924580" cy="102275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" name="Line 27"/>
          <p:cNvSpPr>
            <a:spLocks noChangeShapeType="1"/>
          </p:cNvSpPr>
          <p:nvPr/>
        </p:nvSpPr>
        <p:spPr bwMode="auto">
          <a:xfrm>
            <a:off x="5671847" y="2204368"/>
            <a:ext cx="913489" cy="105661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2994217" y="1804771"/>
            <a:ext cx="4286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 flipH="1">
            <a:off x="4958638" y="251005"/>
            <a:ext cx="0" cy="360045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7" name="AutoShape 24"/>
          <p:cNvSpPr>
            <a:spLocks noChangeArrowheads="1"/>
          </p:cNvSpPr>
          <p:nvPr/>
        </p:nvSpPr>
        <p:spPr bwMode="auto">
          <a:xfrm>
            <a:off x="4997050" y="1348836"/>
            <a:ext cx="1310033" cy="850419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Autonomous</a:t>
            </a:r>
            <a:endParaRPr lang="en-US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Motivation</a:t>
            </a:r>
            <a:endParaRPr lang="en-US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(Leisure-time)</a:t>
            </a:r>
            <a:endParaRPr lang="en-US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AutoShape 23"/>
          <p:cNvSpPr>
            <a:spLocks noChangeArrowheads="1"/>
          </p:cNvSpPr>
          <p:nvPr/>
        </p:nvSpPr>
        <p:spPr bwMode="auto">
          <a:xfrm>
            <a:off x="8118123" y="1353285"/>
            <a:ext cx="942975" cy="86375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Intention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AutoShape 21"/>
          <p:cNvSpPr>
            <a:spLocks noChangeArrowheads="1"/>
          </p:cNvSpPr>
          <p:nvPr/>
        </p:nvSpPr>
        <p:spPr bwMode="auto">
          <a:xfrm>
            <a:off x="6612188" y="133444"/>
            <a:ext cx="1050555" cy="442003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Attitude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9391588" y="1366619"/>
            <a:ext cx="1194013" cy="8504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Physical Activity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Behavior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fi-FI" sz="135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" name="AutoShape 19"/>
          <p:cNvSpPr>
            <a:spLocks noChangeArrowheads="1"/>
          </p:cNvSpPr>
          <p:nvPr/>
        </p:nvSpPr>
        <p:spPr bwMode="auto">
          <a:xfrm>
            <a:off x="1617856" y="1437179"/>
            <a:ext cx="1376361" cy="7798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Perceived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Autonomy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Support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" name="AutoShape 18"/>
          <p:cNvSpPr>
            <a:spLocks noChangeArrowheads="1"/>
          </p:cNvSpPr>
          <p:nvPr/>
        </p:nvSpPr>
        <p:spPr bwMode="auto">
          <a:xfrm>
            <a:off x="6585337" y="1366619"/>
            <a:ext cx="1077407" cy="8504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Subjective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Norm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" name="Freeform 16"/>
          <p:cNvSpPr>
            <a:spLocks/>
          </p:cNvSpPr>
          <p:nvPr/>
        </p:nvSpPr>
        <p:spPr bwMode="auto">
          <a:xfrm rot="204385">
            <a:off x="6176393" y="765555"/>
            <a:ext cx="2165994" cy="648779"/>
          </a:xfrm>
          <a:custGeom>
            <a:avLst/>
            <a:gdLst>
              <a:gd name="T0" fmla="*/ 0 w 3420"/>
              <a:gd name="T1" fmla="*/ 1110 h 1110"/>
              <a:gd name="T2" fmla="*/ 1800 w 3420"/>
              <a:gd name="T3" fmla="*/ 30 h 1110"/>
              <a:gd name="T4" fmla="*/ 3420 w 3420"/>
              <a:gd name="T5" fmla="*/ 930 h 1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20" h="1110">
                <a:moveTo>
                  <a:pt x="0" y="1110"/>
                </a:moveTo>
                <a:cubicBezTo>
                  <a:pt x="615" y="585"/>
                  <a:pt x="1230" y="60"/>
                  <a:pt x="1800" y="30"/>
                </a:cubicBezTo>
                <a:cubicBezTo>
                  <a:pt x="2370" y="0"/>
                  <a:pt x="2895" y="465"/>
                  <a:pt x="3420" y="93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9025973" y="1484488"/>
            <a:ext cx="46390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15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8042254" y="570216"/>
            <a:ext cx="539004" cy="19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7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21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5522976" y="916874"/>
            <a:ext cx="565746" cy="1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.34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" name="AutoShape 12"/>
          <p:cNvSpPr>
            <a:spLocks noChangeArrowheads="1"/>
          </p:cNvSpPr>
          <p:nvPr/>
        </p:nvSpPr>
        <p:spPr bwMode="auto">
          <a:xfrm>
            <a:off x="3409094" y="1398030"/>
            <a:ext cx="1248857" cy="8063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Autonomous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Motivation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(PE)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6288226" y="810382"/>
            <a:ext cx="56093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33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5966623" y="2982877"/>
            <a:ext cx="53130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40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4" name="Text Box 9"/>
          <p:cNvSpPr txBox="1">
            <a:spLocks noChangeArrowheads="1"/>
          </p:cNvSpPr>
          <p:nvPr/>
        </p:nvSpPr>
        <p:spPr bwMode="auto">
          <a:xfrm>
            <a:off x="7681385" y="1492449"/>
            <a:ext cx="64212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15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5" name="Text Box 8"/>
          <p:cNvSpPr txBox="1">
            <a:spLocks noChangeArrowheads="1"/>
          </p:cNvSpPr>
          <p:nvPr/>
        </p:nvSpPr>
        <p:spPr bwMode="auto">
          <a:xfrm>
            <a:off x="7636732" y="2749946"/>
            <a:ext cx="40481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.10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6235447" y="1478287"/>
            <a:ext cx="49340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.20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" name="Text Box 6"/>
          <p:cNvSpPr txBox="1">
            <a:spLocks noChangeArrowheads="1"/>
          </p:cNvSpPr>
          <p:nvPr/>
        </p:nvSpPr>
        <p:spPr bwMode="auto">
          <a:xfrm>
            <a:off x="4588240" y="1570601"/>
            <a:ext cx="50596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.40</a:t>
            </a:r>
            <a:r>
              <a:rPr lang="en-GB" altLang="fi-FI" sz="12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2945462" y="1570600"/>
            <a:ext cx="54236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.29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3" name="Rectangle 38"/>
          <p:cNvSpPr>
            <a:spLocks noChangeArrowheads="1"/>
          </p:cNvSpPr>
          <p:nvPr/>
        </p:nvSpPr>
        <p:spPr bwMode="auto">
          <a:xfrm>
            <a:off x="2804688" y="-161338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4" name="Rectangle 62"/>
          <p:cNvSpPr>
            <a:spLocks noChangeArrowheads="1"/>
          </p:cNvSpPr>
          <p:nvPr/>
        </p:nvSpPr>
        <p:spPr bwMode="auto">
          <a:xfrm>
            <a:off x="2804688" y="1011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5863" y="-949469"/>
            <a:ext cx="4572000" cy="51552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/>
            <a:r>
              <a:rPr lang="fi-FI" sz="1400" dirty="0">
                <a:solidFill>
                  <a:srgbClr val="000000"/>
                </a:solidFill>
                <a:latin typeface="Calibri" panose="020F0502020204030204"/>
              </a:rPr>
              <a:t/>
            </a:r>
            <a:br>
              <a:rPr lang="fi-FI" sz="1400" dirty="0">
                <a:solidFill>
                  <a:srgbClr val="000000"/>
                </a:solidFill>
                <a:latin typeface="Calibri" panose="020F0502020204030204"/>
              </a:rPr>
            </a:br>
            <a:endParaRPr lang="fi-FI" sz="135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6" name="Line 29"/>
          <p:cNvSpPr>
            <a:spLocks noChangeShapeType="1"/>
          </p:cNvSpPr>
          <p:nvPr/>
        </p:nvSpPr>
        <p:spPr bwMode="auto">
          <a:xfrm flipV="1">
            <a:off x="7689593" y="2217039"/>
            <a:ext cx="2303295" cy="1110845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8111553" y="2749946"/>
            <a:ext cx="548946" cy="30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FF0000"/>
                </a:solidFill>
                <a:latin typeface="Arial" panose="020B0604020202020204" pitchFamily="34" charset="0"/>
              </a:rPr>
              <a:t>-.15</a:t>
            </a:r>
            <a:r>
              <a:rPr lang="en-GB" altLang="fi-FI" sz="1400" baseline="30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endParaRPr lang="en-GB" altLang="fi-FI" sz="1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2" name="Table 51"/>
          <p:cNvGraphicFramePr>
            <a:graphicFrameLocks noGrp="1"/>
          </p:cNvGraphicFramePr>
          <p:nvPr>
            <p:extLst/>
          </p:nvPr>
        </p:nvGraphicFramePr>
        <p:xfrm>
          <a:off x="1745484" y="4020558"/>
          <a:ext cx="8102384" cy="238303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tableStyleId>{2D5ABB26-0587-4C30-8999-92F81FD0307C}</a:tableStyleId>
              </a:tblPr>
              <a:tblGrid>
                <a:gridCol w="7471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222">
                  <a:extLst>
                    <a:ext uri="{9D8B030D-6E8A-4147-A177-3AD203B41FA5}">
                      <a16:colId xmlns:a16="http://schemas.microsoft.com/office/drawing/2014/main" val="3234855913"/>
                    </a:ext>
                  </a:extLst>
                </a:gridCol>
              </a:tblGrid>
              <a:tr h="371614">
                <a:tc>
                  <a:txBody>
                    <a:bodyPr/>
                    <a:lstStyle/>
                    <a:p>
                      <a:pPr>
                        <a:tabLst>
                          <a:tab pos="1076325" algn="l"/>
                        </a:tabLst>
                      </a:pPr>
                      <a:r>
                        <a:rPr lang="en-A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 summary (</a:t>
                      </a:r>
                      <a:r>
                        <a:rPr lang="el-GR" sz="16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</a:t>
                      </a:r>
                      <a:r>
                        <a:rPr lang="en-AU" sz="16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AU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076325" algn="l"/>
                        </a:tabLst>
                      </a:pPr>
                      <a:endParaRPr lang="en-A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9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1971675" algn="l"/>
                        </a:tabLst>
                        <a:defRPr/>
                      </a:pPr>
                      <a:r>
                        <a:rPr lang="en-A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Perceived</a:t>
                      </a:r>
                      <a:r>
                        <a:rPr lang="en-AU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autonomy </a:t>
                      </a:r>
                      <a:r>
                        <a:rPr lang="en-AU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</a:t>
                      </a:r>
                      <a:r>
                        <a:rPr lang="en-AU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Aut.</a:t>
                      </a:r>
                      <a:r>
                        <a:rPr lang="en-AU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motivation</a:t>
                      </a:r>
                      <a:r>
                        <a:rPr lang="en-AU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 </a:t>
                      </a:r>
                      <a:r>
                        <a:rPr lang="en-AU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PE</a:t>
                      </a:r>
                      <a:r>
                        <a:rPr lang="en-AU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Aut.motivation</a:t>
                      </a:r>
                      <a:r>
                        <a:rPr lang="en-A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 leisure</a:t>
                      </a:r>
                      <a:r>
                        <a:rPr lang="en-AU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-time</a:t>
                      </a:r>
                      <a:endParaRPr lang="en-AU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71675" algn="l"/>
                        </a:tabLst>
                        <a:defRPr/>
                      </a:pPr>
                      <a:r>
                        <a:rPr lang="en-A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12**</a:t>
                      </a:r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1971675" algn="l"/>
                        </a:tabLst>
                        <a:defRPr/>
                      </a:pPr>
                      <a:r>
                        <a:rPr lang="en-AU" sz="1600" strike="noStrike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Aut.motivation</a:t>
                      </a:r>
                      <a:r>
                        <a:rPr lang="en-AU" sz="1600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leisure </a:t>
                      </a:r>
                      <a:r>
                        <a:rPr lang="en-AU" sz="1600" strike="noStrike" baseline="0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  <a:r>
                        <a:rPr lang="en-AU" sz="1600" strike="noStrike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AttitudeIntention</a:t>
                      </a:r>
                      <a:r>
                        <a:rPr lang="en-AU" sz="1600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600" i="0" strike="noStrike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AU" sz="1600" strike="noStrike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1971675" algn="l"/>
                        </a:tabLst>
                        <a:defRPr/>
                      </a:pPr>
                      <a:r>
                        <a:rPr lang="en-AU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.07*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71675" algn="l"/>
                        </a:tabLst>
                        <a:defRPr/>
                      </a:pPr>
                      <a:r>
                        <a:rPr lang="en-AU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Aut.motivation</a:t>
                      </a:r>
                      <a:r>
                        <a:rPr lang="en-A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leisure </a:t>
                      </a:r>
                      <a:r>
                        <a:rPr lang="en-AU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  <a:r>
                        <a:rPr lang="en-AU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Subjective</a:t>
                      </a: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 </a:t>
                      </a:r>
                      <a:r>
                        <a:rPr lang="en-AU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normIntention</a:t>
                      </a: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71675" algn="l"/>
                        </a:tabLst>
                        <a:defRPr/>
                      </a:pPr>
                      <a:r>
                        <a:rPr lang="en-A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.03*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5013759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71675" algn="l"/>
                        </a:tabLst>
                        <a:defRPr/>
                      </a:pP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Perceived</a:t>
                      </a:r>
                      <a:r>
                        <a:rPr lang="en-A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autonomy </a:t>
                      </a:r>
                      <a:r>
                        <a:rPr lang="en-AU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</a:t>
                      </a:r>
                      <a:r>
                        <a:rPr lang="en-AU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Intention</a:t>
                      </a: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 (total) </a:t>
                      </a:r>
                      <a:r>
                        <a:rPr lang="en-A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A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71675" algn="l"/>
                        </a:tabLst>
                        <a:defRPr/>
                      </a:pPr>
                      <a:r>
                        <a:rPr lang="en-A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.17**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048460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71675" algn="l"/>
                        </a:tabLst>
                        <a:defRPr/>
                      </a:pP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Perceived</a:t>
                      </a:r>
                      <a:r>
                        <a:rPr lang="en-A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autonomy </a:t>
                      </a:r>
                      <a:r>
                        <a:rPr lang="en-AU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</a:t>
                      </a:r>
                      <a:r>
                        <a:rPr lang="en-AU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Physical</a:t>
                      </a:r>
                      <a:r>
                        <a:rPr lang="en-A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 activity behaviour (total)</a:t>
                      </a:r>
                      <a:endParaRPr lang="en-A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71675" algn="l"/>
                        </a:tabLst>
                        <a:defRPr/>
                      </a:pPr>
                      <a:r>
                        <a:rPr lang="en-A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.14*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8045640"/>
                  </a:ext>
                </a:extLst>
              </a:tr>
            </a:tbl>
          </a:graphicData>
        </a:graphic>
      </p:graphicFrame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1762040" y="3122175"/>
            <a:ext cx="1543050" cy="57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EDUCATIONAL CONTEXT</a:t>
            </a:r>
            <a:endParaRPr lang="en-US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0" name="Text Box 37"/>
          <p:cNvSpPr txBox="1">
            <a:spLocks noChangeArrowheads="1"/>
          </p:cNvSpPr>
          <p:nvPr/>
        </p:nvSpPr>
        <p:spPr bwMode="auto">
          <a:xfrm>
            <a:off x="8917446" y="3122175"/>
            <a:ext cx="1543050" cy="57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LEISURE-TIME CONTEXT</a:t>
            </a:r>
            <a:endParaRPr lang="en-US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59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2"/>
          <p:cNvSpPr>
            <a:spLocks noChangeArrowheads="1"/>
          </p:cNvSpPr>
          <p:nvPr/>
        </p:nvSpPr>
        <p:spPr bwMode="auto">
          <a:xfrm>
            <a:off x="6589162" y="2893145"/>
            <a:ext cx="1096605" cy="69620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Perceived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Behavioral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Control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0" name="Rectangle 73"/>
          <p:cNvSpPr>
            <a:spLocks noChangeArrowheads="1"/>
          </p:cNvSpPr>
          <p:nvPr/>
        </p:nvSpPr>
        <p:spPr bwMode="auto">
          <a:xfrm>
            <a:off x="3934967" y="-1891133"/>
            <a:ext cx="138564" cy="22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514350">
              <a:defRPr/>
            </a:pPr>
            <a:endParaRPr lang="fi-FI" sz="1013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1" name="Rectangle 96"/>
          <p:cNvSpPr>
            <a:spLocks noChangeArrowheads="1"/>
          </p:cNvSpPr>
          <p:nvPr/>
        </p:nvSpPr>
        <p:spPr bwMode="auto">
          <a:xfrm>
            <a:off x="3934967" y="-1188451"/>
            <a:ext cx="165751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altLang="fi-FI" sz="4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altLang="fi-FI" sz="135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fi-FI" altLang="fi-FI" sz="135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fi-FI" altLang="fi-FI" sz="13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i-FI" sz="7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fi-FI" altLang="fi-FI" sz="4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altLang="fi-FI" sz="135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Line 35"/>
          <p:cNvSpPr>
            <a:spLocks noChangeShapeType="1"/>
          </p:cNvSpPr>
          <p:nvPr/>
        </p:nvSpPr>
        <p:spPr bwMode="auto">
          <a:xfrm>
            <a:off x="9096563" y="1758649"/>
            <a:ext cx="295024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" name="Line 34"/>
          <p:cNvSpPr>
            <a:spLocks noChangeShapeType="1"/>
          </p:cNvSpPr>
          <p:nvPr/>
        </p:nvSpPr>
        <p:spPr bwMode="auto">
          <a:xfrm flipV="1">
            <a:off x="6288225" y="1741662"/>
            <a:ext cx="31891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" name="Line 33"/>
          <p:cNvSpPr>
            <a:spLocks noChangeShapeType="1"/>
          </p:cNvSpPr>
          <p:nvPr/>
        </p:nvSpPr>
        <p:spPr bwMode="auto">
          <a:xfrm flipV="1">
            <a:off x="7667786" y="1774044"/>
            <a:ext cx="444274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0" name="Line 31"/>
          <p:cNvSpPr>
            <a:spLocks noChangeShapeType="1"/>
          </p:cNvSpPr>
          <p:nvPr/>
        </p:nvSpPr>
        <p:spPr bwMode="auto">
          <a:xfrm>
            <a:off x="4639441" y="1804771"/>
            <a:ext cx="342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1" name="Line 30"/>
          <p:cNvSpPr>
            <a:spLocks noChangeShapeType="1"/>
          </p:cNvSpPr>
          <p:nvPr/>
        </p:nvSpPr>
        <p:spPr bwMode="auto">
          <a:xfrm flipV="1">
            <a:off x="5682563" y="287111"/>
            <a:ext cx="924580" cy="107950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2" name="Line 29"/>
          <p:cNvSpPr>
            <a:spLocks noChangeShapeType="1"/>
          </p:cNvSpPr>
          <p:nvPr/>
        </p:nvSpPr>
        <p:spPr bwMode="auto">
          <a:xfrm flipV="1">
            <a:off x="7685766" y="2217039"/>
            <a:ext cx="906600" cy="1022750"/>
          </a:xfrm>
          <a:prstGeom prst="line">
            <a:avLst/>
          </a:prstGeom>
          <a:noFill/>
          <a:ln w="19050">
            <a:solidFill>
              <a:srgbClr val="00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3" name="Line 28"/>
          <p:cNvSpPr>
            <a:spLocks noChangeShapeType="1"/>
          </p:cNvSpPr>
          <p:nvPr/>
        </p:nvSpPr>
        <p:spPr bwMode="auto">
          <a:xfrm>
            <a:off x="7667786" y="330535"/>
            <a:ext cx="924580" cy="102275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" name="Line 27"/>
          <p:cNvSpPr>
            <a:spLocks noChangeShapeType="1"/>
          </p:cNvSpPr>
          <p:nvPr/>
        </p:nvSpPr>
        <p:spPr bwMode="auto">
          <a:xfrm>
            <a:off x="5671847" y="2204368"/>
            <a:ext cx="913489" cy="105661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2994217" y="1804771"/>
            <a:ext cx="4286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 flipH="1">
            <a:off x="4958638" y="251005"/>
            <a:ext cx="0" cy="360045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7" name="AutoShape 24"/>
          <p:cNvSpPr>
            <a:spLocks noChangeArrowheads="1"/>
          </p:cNvSpPr>
          <p:nvPr/>
        </p:nvSpPr>
        <p:spPr bwMode="auto">
          <a:xfrm>
            <a:off x="4997050" y="1348836"/>
            <a:ext cx="1310033" cy="850419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Autonomous</a:t>
            </a:r>
            <a:endParaRPr lang="en-US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Motivation</a:t>
            </a:r>
            <a:endParaRPr lang="en-US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(Leisure-time)</a:t>
            </a:r>
            <a:endParaRPr lang="en-US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AutoShape 23"/>
          <p:cNvSpPr>
            <a:spLocks noChangeArrowheads="1"/>
          </p:cNvSpPr>
          <p:nvPr/>
        </p:nvSpPr>
        <p:spPr bwMode="auto">
          <a:xfrm>
            <a:off x="8118123" y="1353285"/>
            <a:ext cx="942975" cy="86375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Intention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AutoShape 21"/>
          <p:cNvSpPr>
            <a:spLocks noChangeArrowheads="1"/>
          </p:cNvSpPr>
          <p:nvPr/>
        </p:nvSpPr>
        <p:spPr bwMode="auto">
          <a:xfrm>
            <a:off x="6612188" y="133444"/>
            <a:ext cx="1050555" cy="4420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Attitude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9391588" y="1366619"/>
            <a:ext cx="1194013" cy="8504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Physical Activity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Behavior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fi-FI" sz="135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" name="AutoShape 19"/>
          <p:cNvSpPr>
            <a:spLocks noChangeArrowheads="1"/>
          </p:cNvSpPr>
          <p:nvPr/>
        </p:nvSpPr>
        <p:spPr bwMode="auto">
          <a:xfrm>
            <a:off x="1617856" y="1437179"/>
            <a:ext cx="1376361" cy="7798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Perceived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Autonomy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Support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" name="AutoShape 18"/>
          <p:cNvSpPr>
            <a:spLocks noChangeArrowheads="1"/>
          </p:cNvSpPr>
          <p:nvPr/>
        </p:nvSpPr>
        <p:spPr bwMode="auto">
          <a:xfrm>
            <a:off x="6585337" y="1366619"/>
            <a:ext cx="1077407" cy="85042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Subjective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Norm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" name="Freeform 16"/>
          <p:cNvSpPr>
            <a:spLocks/>
          </p:cNvSpPr>
          <p:nvPr/>
        </p:nvSpPr>
        <p:spPr bwMode="auto">
          <a:xfrm rot="204385">
            <a:off x="6176393" y="765555"/>
            <a:ext cx="2165994" cy="648779"/>
          </a:xfrm>
          <a:custGeom>
            <a:avLst/>
            <a:gdLst>
              <a:gd name="T0" fmla="*/ 0 w 3420"/>
              <a:gd name="T1" fmla="*/ 1110 h 1110"/>
              <a:gd name="T2" fmla="*/ 1800 w 3420"/>
              <a:gd name="T3" fmla="*/ 30 h 1110"/>
              <a:gd name="T4" fmla="*/ 3420 w 3420"/>
              <a:gd name="T5" fmla="*/ 930 h 1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20" h="1110">
                <a:moveTo>
                  <a:pt x="0" y="1110"/>
                </a:moveTo>
                <a:cubicBezTo>
                  <a:pt x="615" y="585"/>
                  <a:pt x="1230" y="60"/>
                  <a:pt x="1800" y="30"/>
                </a:cubicBezTo>
                <a:cubicBezTo>
                  <a:pt x="2370" y="0"/>
                  <a:pt x="2895" y="465"/>
                  <a:pt x="3420" y="93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9025973" y="1484488"/>
            <a:ext cx="46390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15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8042254" y="570216"/>
            <a:ext cx="539004" cy="19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7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21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5522976" y="916874"/>
            <a:ext cx="565746" cy="1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.34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" name="AutoShape 12"/>
          <p:cNvSpPr>
            <a:spLocks noChangeArrowheads="1"/>
          </p:cNvSpPr>
          <p:nvPr/>
        </p:nvSpPr>
        <p:spPr bwMode="auto">
          <a:xfrm>
            <a:off x="3409094" y="1398030"/>
            <a:ext cx="1248857" cy="8063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Autonomous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Motivation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(PE)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6288226" y="810382"/>
            <a:ext cx="56093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33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5966623" y="2982877"/>
            <a:ext cx="53130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40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4" name="Text Box 9"/>
          <p:cNvSpPr txBox="1">
            <a:spLocks noChangeArrowheads="1"/>
          </p:cNvSpPr>
          <p:nvPr/>
        </p:nvSpPr>
        <p:spPr bwMode="auto">
          <a:xfrm>
            <a:off x="7681385" y="1492449"/>
            <a:ext cx="64212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15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5" name="Text Box 8"/>
          <p:cNvSpPr txBox="1">
            <a:spLocks noChangeArrowheads="1"/>
          </p:cNvSpPr>
          <p:nvPr/>
        </p:nvSpPr>
        <p:spPr bwMode="auto">
          <a:xfrm>
            <a:off x="7636732" y="2749946"/>
            <a:ext cx="40481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.10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6235447" y="1478287"/>
            <a:ext cx="49340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.20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" name="Text Box 6"/>
          <p:cNvSpPr txBox="1">
            <a:spLocks noChangeArrowheads="1"/>
          </p:cNvSpPr>
          <p:nvPr/>
        </p:nvSpPr>
        <p:spPr bwMode="auto">
          <a:xfrm>
            <a:off x="4588240" y="1570601"/>
            <a:ext cx="50596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.40</a:t>
            </a:r>
            <a:r>
              <a:rPr lang="en-GB" altLang="fi-FI" sz="12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2945462" y="1570600"/>
            <a:ext cx="54236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.29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3" name="Rectangle 38"/>
          <p:cNvSpPr>
            <a:spLocks noChangeArrowheads="1"/>
          </p:cNvSpPr>
          <p:nvPr/>
        </p:nvSpPr>
        <p:spPr bwMode="auto">
          <a:xfrm>
            <a:off x="2804688" y="-161338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4" name="Rectangle 62"/>
          <p:cNvSpPr>
            <a:spLocks noChangeArrowheads="1"/>
          </p:cNvSpPr>
          <p:nvPr/>
        </p:nvSpPr>
        <p:spPr bwMode="auto">
          <a:xfrm>
            <a:off x="2804688" y="1011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5863" y="-949469"/>
            <a:ext cx="4572000" cy="51552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/>
            <a:r>
              <a:rPr lang="fi-FI" sz="1400" dirty="0">
                <a:solidFill>
                  <a:srgbClr val="000000"/>
                </a:solidFill>
                <a:latin typeface="Calibri" panose="020F0502020204030204"/>
              </a:rPr>
              <a:t/>
            </a:r>
            <a:br>
              <a:rPr lang="fi-FI" sz="1400" dirty="0">
                <a:solidFill>
                  <a:srgbClr val="000000"/>
                </a:solidFill>
                <a:latin typeface="Calibri" panose="020F0502020204030204"/>
              </a:rPr>
            </a:br>
            <a:endParaRPr lang="fi-FI" sz="135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6" name="Line 29"/>
          <p:cNvSpPr>
            <a:spLocks noChangeShapeType="1"/>
          </p:cNvSpPr>
          <p:nvPr/>
        </p:nvSpPr>
        <p:spPr bwMode="auto">
          <a:xfrm flipV="1">
            <a:off x="7689593" y="2217039"/>
            <a:ext cx="2303295" cy="111084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8111553" y="2749946"/>
            <a:ext cx="548946" cy="30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FF0000"/>
                </a:solidFill>
                <a:latin typeface="Arial" panose="020B0604020202020204" pitchFamily="34" charset="0"/>
              </a:rPr>
              <a:t>-.15</a:t>
            </a:r>
            <a:r>
              <a:rPr lang="en-GB" altLang="fi-FI" sz="1400" baseline="30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endParaRPr lang="en-GB" altLang="fi-FI" sz="1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2" name="Table 51"/>
          <p:cNvGraphicFramePr>
            <a:graphicFrameLocks noGrp="1"/>
          </p:cNvGraphicFramePr>
          <p:nvPr>
            <p:extLst/>
          </p:nvPr>
        </p:nvGraphicFramePr>
        <p:xfrm>
          <a:off x="1745484" y="4020558"/>
          <a:ext cx="8102384" cy="238303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tableStyleId>{2D5ABB26-0587-4C30-8999-92F81FD0307C}</a:tableStyleId>
              </a:tblPr>
              <a:tblGrid>
                <a:gridCol w="7471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222">
                  <a:extLst>
                    <a:ext uri="{9D8B030D-6E8A-4147-A177-3AD203B41FA5}">
                      <a16:colId xmlns:a16="http://schemas.microsoft.com/office/drawing/2014/main" val="3234855913"/>
                    </a:ext>
                  </a:extLst>
                </a:gridCol>
              </a:tblGrid>
              <a:tr h="371614">
                <a:tc>
                  <a:txBody>
                    <a:bodyPr/>
                    <a:lstStyle/>
                    <a:p>
                      <a:pPr>
                        <a:tabLst>
                          <a:tab pos="1076325" algn="l"/>
                        </a:tabLst>
                      </a:pPr>
                      <a:r>
                        <a:rPr lang="en-A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 summary (</a:t>
                      </a:r>
                      <a:r>
                        <a:rPr lang="el-GR" sz="16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</a:t>
                      </a:r>
                      <a:r>
                        <a:rPr lang="en-AU" sz="16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AU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076325" algn="l"/>
                        </a:tabLst>
                      </a:pPr>
                      <a:endParaRPr lang="en-A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9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1971675" algn="l"/>
                        </a:tabLst>
                        <a:defRPr/>
                      </a:pPr>
                      <a:r>
                        <a:rPr lang="en-A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Perceived</a:t>
                      </a:r>
                      <a:r>
                        <a:rPr lang="en-AU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autonomy </a:t>
                      </a:r>
                      <a:r>
                        <a:rPr lang="en-AU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</a:t>
                      </a:r>
                      <a:r>
                        <a:rPr lang="en-AU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Aut.</a:t>
                      </a:r>
                      <a:r>
                        <a:rPr lang="en-AU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motivation</a:t>
                      </a:r>
                      <a:r>
                        <a:rPr lang="en-AU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 </a:t>
                      </a:r>
                      <a:r>
                        <a:rPr lang="en-AU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PE</a:t>
                      </a:r>
                      <a:r>
                        <a:rPr lang="en-AU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Aut.motivation</a:t>
                      </a:r>
                      <a:r>
                        <a:rPr lang="en-A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 leisure</a:t>
                      </a:r>
                      <a:r>
                        <a:rPr lang="en-AU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-time</a:t>
                      </a:r>
                      <a:endParaRPr lang="en-AU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71675" algn="l"/>
                        </a:tabLst>
                        <a:defRPr/>
                      </a:pPr>
                      <a:r>
                        <a:rPr lang="en-A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12**</a:t>
                      </a:r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1971675" algn="l"/>
                        </a:tabLst>
                        <a:defRPr/>
                      </a:pPr>
                      <a:r>
                        <a:rPr lang="en-AU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Aut.motivation</a:t>
                      </a:r>
                      <a:r>
                        <a:rPr lang="en-AU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leisure </a:t>
                      </a:r>
                      <a:r>
                        <a:rPr lang="en-AU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  <a:r>
                        <a:rPr lang="en-AU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AttitudeIntention</a:t>
                      </a:r>
                      <a:r>
                        <a:rPr lang="en-AU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60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AU" sz="1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1971675" algn="l"/>
                        </a:tabLst>
                        <a:defRPr/>
                      </a:pPr>
                      <a:r>
                        <a:rPr lang="en-A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.07*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71675" algn="l"/>
                        </a:tabLst>
                        <a:defRPr/>
                      </a:pPr>
                      <a:r>
                        <a:rPr lang="en-AU" sz="1600" baseline="0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Aut.motivation</a:t>
                      </a:r>
                      <a:r>
                        <a:rPr lang="en-AU" sz="16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leisure </a:t>
                      </a:r>
                      <a:r>
                        <a:rPr lang="en-AU" sz="1600" baseline="0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  <a:r>
                        <a:rPr lang="en-AU" sz="1600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Subjective</a:t>
                      </a:r>
                      <a:r>
                        <a:rPr lang="en-AU" sz="16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 </a:t>
                      </a:r>
                      <a:r>
                        <a:rPr lang="en-AU" sz="1600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normIntention</a:t>
                      </a:r>
                      <a:r>
                        <a:rPr lang="en-AU" sz="16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71675" algn="l"/>
                        </a:tabLst>
                        <a:defRPr/>
                      </a:pPr>
                      <a:r>
                        <a:rPr lang="en-AU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.03*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5013759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71675" algn="l"/>
                        </a:tabLst>
                        <a:defRPr/>
                      </a:pP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Perceived</a:t>
                      </a:r>
                      <a:r>
                        <a:rPr lang="en-A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autonomy </a:t>
                      </a:r>
                      <a:r>
                        <a:rPr lang="en-AU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</a:t>
                      </a:r>
                      <a:r>
                        <a:rPr lang="en-AU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Intention</a:t>
                      </a: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 (total) </a:t>
                      </a:r>
                      <a:r>
                        <a:rPr lang="en-A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A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71675" algn="l"/>
                        </a:tabLst>
                        <a:defRPr/>
                      </a:pPr>
                      <a:r>
                        <a:rPr lang="en-A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.17**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048460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71675" algn="l"/>
                        </a:tabLst>
                        <a:defRPr/>
                      </a:pP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Perceived</a:t>
                      </a:r>
                      <a:r>
                        <a:rPr lang="en-A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autonomy </a:t>
                      </a:r>
                      <a:r>
                        <a:rPr lang="en-AU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</a:t>
                      </a:r>
                      <a:r>
                        <a:rPr lang="en-AU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Physical</a:t>
                      </a:r>
                      <a:r>
                        <a:rPr lang="en-A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 activity behaviour (total)</a:t>
                      </a:r>
                      <a:endParaRPr lang="en-A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71675" algn="l"/>
                        </a:tabLst>
                        <a:defRPr/>
                      </a:pPr>
                      <a:r>
                        <a:rPr lang="en-A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.14*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8045640"/>
                  </a:ext>
                </a:extLst>
              </a:tr>
            </a:tbl>
          </a:graphicData>
        </a:graphic>
      </p:graphicFrame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1762040" y="3122175"/>
            <a:ext cx="1543050" cy="57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EDUCATIONAL CONTEXT</a:t>
            </a:r>
            <a:endParaRPr lang="en-US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0" name="Text Box 37"/>
          <p:cNvSpPr txBox="1">
            <a:spLocks noChangeArrowheads="1"/>
          </p:cNvSpPr>
          <p:nvPr/>
        </p:nvSpPr>
        <p:spPr bwMode="auto">
          <a:xfrm>
            <a:off x="8917446" y="3122175"/>
            <a:ext cx="1543050" cy="57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LEISURE-TIME CONTEXT</a:t>
            </a:r>
            <a:endParaRPr lang="en-US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7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2"/>
          <p:cNvSpPr>
            <a:spLocks noChangeArrowheads="1"/>
          </p:cNvSpPr>
          <p:nvPr/>
        </p:nvSpPr>
        <p:spPr bwMode="auto">
          <a:xfrm>
            <a:off x="6589162" y="2893145"/>
            <a:ext cx="1096605" cy="69620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Perceived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Behavioral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Control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0" name="Rectangle 73"/>
          <p:cNvSpPr>
            <a:spLocks noChangeArrowheads="1"/>
          </p:cNvSpPr>
          <p:nvPr/>
        </p:nvSpPr>
        <p:spPr bwMode="auto">
          <a:xfrm>
            <a:off x="3934967" y="-1891133"/>
            <a:ext cx="138564" cy="22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514350">
              <a:defRPr/>
            </a:pPr>
            <a:endParaRPr lang="fi-FI" sz="1013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1" name="Rectangle 96"/>
          <p:cNvSpPr>
            <a:spLocks noChangeArrowheads="1"/>
          </p:cNvSpPr>
          <p:nvPr/>
        </p:nvSpPr>
        <p:spPr bwMode="auto">
          <a:xfrm>
            <a:off x="3934967" y="-1188451"/>
            <a:ext cx="165751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altLang="fi-FI" sz="4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altLang="fi-FI" sz="135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fi-FI" altLang="fi-FI" sz="135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fi-FI" altLang="fi-FI" sz="13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i-FI" sz="7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fi-FI" altLang="fi-FI" sz="4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altLang="fi-FI" sz="135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Line 35"/>
          <p:cNvSpPr>
            <a:spLocks noChangeShapeType="1"/>
          </p:cNvSpPr>
          <p:nvPr/>
        </p:nvSpPr>
        <p:spPr bwMode="auto">
          <a:xfrm>
            <a:off x="9096563" y="1758649"/>
            <a:ext cx="295024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" name="Line 34"/>
          <p:cNvSpPr>
            <a:spLocks noChangeShapeType="1"/>
          </p:cNvSpPr>
          <p:nvPr/>
        </p:nvSpPr>
        <p:spPr bwMode="auto">
          <a:xfrm flipV="1">
            <a:off x="6288225" y="1741662"/>
            <a:ext cx="31891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" name="Line 33"/>
          <p:cNvSpPr>
            <a:spLocks noChangeShapeType="1"/>
          </p:cNvSpPr>
          <p:nvPr/>
        </p:nvSpPr>
        <p:spPr bwMode="auto">
          <a:xfrm flipV="1">
            <a:off x="7667786" y="1774044"/>
            <a:ext cx="444274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0" name="Line 31"/>
          <p:cNvSpPr>
            <a:spLocks noChangeShapeType="1"/>
          </p:cNvSpPr>
          <p:nvPr/>
        </p:nvSpPr>
        <p:spPr bwMode="auto">
          <a:xfrm>
            <a:off x="4639441" y="1804771"/>
            <a:ext cx="342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1" name="Line 30"/>
          <p:cNvSpPr>
            <a:spLocks noChangeShapeType="1"/>
          </p:cNvSpPr>
          <p:nvPr/>
        </p:nvSpPr>
        <p:spPr bwMode="auto">
          <a:xfrm flipV="1">
            <a:off x="5682563" y="287111"/>
            <a:ext cx="924580" cy="107950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2" name="Line 29"/>
          <p:cNvSpPr>
            <a:spLocks noChangeShapeType="1"/>
          </p:cNvSpPr>
          <p:nvPr/>
        </p:nvSpPr>
        <p:spPr bwMode="auto">
          <a:xfrm flipV="1">
            <a:off x="7685766" y="2217039"/>
            <a:ext cx="906600" cy="1022750"/>
          </a:xfrm>
          <a:prstGeom prst="line">
            <a:avLst/>
          </a:prstGeom>
          <a:noFill/>
          <a:ln w="19050">
            <a:solidFill>
              <a:srgbClr val="00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3" name="Line 28"/>
          <p:cNvSpPr>
            <a:spLocks noChangeShapeType="1"/>
          </p:cNvSpPr>
          <p:nvPr/>
        </p:nvSpPr>
        <p:spPr bwMode="auto">
          <a:xfrm>
            <a:off x="7667786" y="330535"/>
            <a:ext cx="924580" cy="102275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" name="Line 27"/>
          <p:cNvSpPr>
            <a:spLocks noChangeShapeType="1"/>
          </p:cNvSpPr>
          <p:nvPr/>
        </p:nvSpPr>
        <p:spPr bwMode="auto">
          <a:xfrm>
            <a:off x="5671847" y="2204368"/>
            <a:ext cx="913489" cy="105661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2994217" y="1804771"/>
            <a:ext cx="4286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 flipH="1">
            <a:off x="4958638" y="251005"/>
            <a:ext cx="0" cy="360045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7" name="AutoShape 24"/>
          <p:cNvSpPr>
            <a:spLocks noChangeArrowheads="1"/>
          </p:cNvSpPr>
          <p:nvPr/>
        </p:nvSpPr>
        <p:spPr bwMode="auto">
          <a:xfrm>
            <a:off x="4997050" y="1348836"/>
            <a:ext cx="1310033" cy="8504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Autonomous</a:t>
            </a:r>
            <a:endParaRPr lang="en-US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Motivation</a:t>
            </a:r>
            <a:endParaRPr lang="en-US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(Leisure-time)</a:t>
            </a:r>
            <a:endParaRPr lang="en-US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AutoShape 23"/>
          <p:cNvSpPr>
            <a:spLocks noChangeArrowheads="1"/>
          </p:cNvSpPr>
          <p:nvPr/>
        </p:nvSpPr>
        <p:spPr bwMode="auto">
          <a:xfrm>
            <a:off x="8118123" y="1353285"/>
            <a:ext cx="942975" cy="86375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Intention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AutoShape 21"/>
          <p:cNvSpPr>
            <a:spLocks noChangeArrowheads="1"/>
          </p:cNvSpPr>
          <p:nvPr/>
        </p:nvSpPr>
        <p:spPr bwMode="auto">
          <a:xfrm>
            <a:off x="6612188" y="133444"/>
            <a:ext cx="1050555" cy="4420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Attitude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9391588" y="1366619"/>
            <a:ext cx="1194013" cy="8504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Physical Activity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Behavior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fi-FI" sz="135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" name="AutoShape 19"/>
          <p:cNvSpPr>
            <a:spLocks noChangeArrowheads="1"/>
          </p:cNvSpPr>
          <p:nvPr/>
        </p:nvSpPr>
        <p:spPr bwMode="auto">
          <a:xfrm>
            <a:off x="1617856" y="1437179"/>
            <a:ext cx="1376361" cy="7798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Perceived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Autonomy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Support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" name="AutoShape 18"/>
          <p:cNvSpPr>
            <a:spLocks noChangeArrowheads="1"/>
          </p:cNvSpPr>
          <p:nvPr/>
        </p:nvSpPr>
        <p:spPr bwMode="auto">
          <a:xfrm>
            <a:off x="6585337" y="1366619"/>
            <a:ext cx="1077407" cy="8504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Subjective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Norm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" name="Freeform 16"/>
          <p:cNvSpPr>
            <a:spLocks/>
          </p:cNvSpPr>
          <p:nvPr/>
        </p:nvSpPr>
        <p:spPr bwMode="auto">
          <a:xfrm rot="204385">
            <a:off x="6176393" y="765555"/>
            <a:ext cx="2165994" cy="648779"/>
          </a:xfrm>
          <a:custGeom>
            <a:avLst/>
            <a:gdLst>
              <a:gd name="T0" fmla="*/ 0 w 3420"/>
              <a:gd name="T1" fmla="*/ 1110 h 1110"/>
              <a:gd name="T2" fmla="*/ 1800 w 3420"/>
              <a:gd name="T3" fmla="*/ 30 h 1110"/>
              <a:gd name="T4" fmla="*/ 3420 w 3420"/>
              <a:gd name="T5" fmla="*/ 930 h 1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20" h="1110">
                <a:moveTo>
                  <a:pt x="0" y="1110"/>
                </a:moveTo>
                <a:cubicBezTo>
                  <a:pt x="615" y="585"/>
                  <a:pt x="1230" y="60"/>
                  <a:pt x="1800" y="30"/>
                </a:cubicBezTo>
                <a:cubicBezTo>
                  <a:pt x="2370" y="0"/>
                  <a:pt x="2895" y="465"/>
                  <a:pt x="3420" y="93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9025973" y="1484488"/>
            <a:ext cx="46390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15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8042254" y="570216"/>
            <a:ext cx="539004" cy="19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7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21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5522976" y="916874"/>
            <a:ext cx="565746" cy="1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.34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" name="AutoShape 12"/>
          <p:cNvSpPr>
            <a:spLocks noChangeArrowheads="1"/>
          </p:cNvSpPr>
          <p:nvPr/>
        </p:nvSpPr>
        <p:spPr bwMode="auto">
          <a:xfrm>
            <a:off x="3409094" y="1398030"/>
            <a:ext cx="1248857" cy="8063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Autonomous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Motivation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(PE)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6288226" y="810382"/>
            <a:ext cx="56093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33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5966623" y="2982877"/>
            <a:ext cx="53130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40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4" name="Text Box 9"/>
          <p:cNvSpPr txBox="1">
            <a:spLocks noChangeArrowheads="1"/>
          </p:cNvSpPr>
          <p:nvPr/>
        </p:nvSpPr>
        <p:spPr bwMode="auto">
          <a:xfrm>
            <a:off x="7681385" y="1492449"/>
            <a:ext cx="64212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15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5" name="Text Box 8"/>
          <p:cNvSpPr txBox="1">
            <a:spLocks noChangeArrowheads="1"/>
          </p:cNvSpPr>
          <p:nvPr/>
        </p:nvSpPr>
        <p:spPr bwMode="auto">
          <a:xfrm>
            <a:off x="7636732" y="2749946"/>
            <a:ext cx="40481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.10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6235447" y="1478287"/>
            <a:ext cx="49340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.20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" name="Text Box 6"/>
          <p:cNvSpPr txBox="1">
            <a:spLocks noChangeArrowheads="1"/>
          </p:cNvSpPr>
          <p:nvPr/>
        </p:nvSpPr>
        <p:spPr bwMode="auto">
          <a:xfrm>
            <a:off x="4588240" y="1570601"/>
            <a:ext cx="50596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.40</a:t>
            </a:r>
            <a:r>
              <a:rPr lang="en-GB" altLang="fi-FI" sz="12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2945462" y="1570600"/>
            <a:ext cx="54236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.29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3" name="Rectangle 38"/>
          <p:cNvSpPr>
            <a:spLocks noChangeArrowheads="1"/>
          </p:cNvSpPr>
          <p:nvPr/>
        </p:nvSpPr>
        <p:spPr bwMode="auto">
          <a:xfrm>
            <a:off x="2804688" y="-161338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4" name="Rectangle 62"/>
          <p:cNvSpPr>
            <a:spLocks noChangeArrowheads="1"/>
          </p:cNvSpPr>
          <p:nvPr/>
        </p:nvSpPr>
        <p:spPr bwMode="auto">
          <a:xfrm>
            <a:off x="2804688" y="1011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5863" y="-949469"/>
            <a:ext cx="4572000" cy="51552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/>
            <a:r>
              <a:rPr lang="fi-FI" sz="1400" dirty="0">
                <a:solidFill>
                  <a:srgbClr val="000000"/>
                </a:solidFill>
                <a:latin typeface="Calibri" panose="020F0502020204030204"/>
              </a:rPr>
              <a:t/>
            </a:r>
            <a:br>
              <a:rPr lang="fi-FI" sz="1400" dirty="0">
                <a:solidFill>
                  <a:srgbClr val="000000"/>
                </a:solidFill>
                <a:latin typeface="Calibri" panose="020F0502020204030204"/>
              </a:rPr>
            </a:br>
            <a:endParaRPr lang="fi-FI" sz="135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6" name="Line 29"/>
          <p:cNvSpPr>
            <a:spLocks noChangeShapeType="1"/>
          </p:cNvSpPr>
          <p:nvPr/>
        </p:nvSpPr>
        <p:spPr bwMode="auto">
          <a:xfrm flipV="1">
            <a:off x="7689593" y="2217039"/>
            <a:ext cx="2303295" cy="111084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8111553" y="2749946"/>
            <a:ext cx="548946" cy="30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FF0000"/>
                </a:solidFill>
                <a:latin typeface="Arial" panose="020B0604020202020204" pitchFamily="34" charset="0"/>
              </a:rPr>
              <a:t>-.15</a:t>
            </a:r>
            <a:r>
              <a:rPr lang="en-GB" altLang="fi-FI" sz="1400" baseline="30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endParaRPr lang="en-GB" altLang="fi-FI" sz="1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2" name="Table 51"/>
          <p:cNvGraphicFramePr>
            <a:graphicFrameLocks noGrp="1"/>
          </p:cNvGraphicFramePr>
          <p:nvPr>
            <p:extLst/>
          </p:nvPr>
        </p:nvGraphicFramePr>
        <p:xfrm>
          <a:off x="1745484" y="4020558"/>
          <a:ext cx="8102384" cy="238303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tableStyleId>{2D5ABB26-0587-4C30-8999-92F81FD0307C}</a:tableStyleId>
              </a:tblPr>
              <a:tblGrid>
                <a:gridCol w="7471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222">
                  <a:extLst>
                    <a:ext uri="{9D8B030D-6E8A-4147-A177-3AD203B41FA5}">
                      <a16:colId xmlns:a16="http://schemas.microsoft.com/office/drawing/2014/main" val="3234855913"/>
                    </a:ext>
                  </a:extLst>
                </a:gridCol>
              </a:tblGrid>
              <a:tr h="371614">
                <a:tc>
                  <a:txBody>
                    <a:bodyPr/>
                    <a:lstStyle/>
                    <a:p>
                      <a:pPr>
                        <a:tabLst>
                          <a:tab pos="1076325" algn="l"/>
                        </a:tabLst>
                      </a:pPr>
                      <a:r>
                        <a:rPr lang="en-A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 summary (</a:t>
                      </a:r>
                      <a:r>
                        <a:rPr lang="el-GR" sz="16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</a:t>
                      </a:r>
                      <a:r>
                        <a:rPr lang="en-AU" sz="16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AU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076325" algn="l"/>
                        </a:tabLst>
                      </a:pPr>
                      <a:endParaRPr lang="en-A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9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1971675" algn="l"/>
                        </a:tabLst>
                        <a:defRPr/>
                      </a:pPr>
                      <a:r>
                        <a:rPr lang="en-A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Perceived</a:t>
                      </a:r>
                      <a:r>
                        <a:rPr lang="en-AU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autonomy </a:t>
                      </a:r>
                      <a:r>
                        <a:rPr lang="en-AU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</a:t>
                      </a:r>
                      <a:r>
                        <a:rPr lang="en-AU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Aut.</a:t>
                      </a:r>
                      <a:r>
                        <a:rPr lang="en-AU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motivation</a:t>
                      </a:r>
                      <a:r>
                        <a:rPr lang="en-AU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 </a:t>
                      </a:r>
                      <a:r>
                        <a:rPr lang="en-AU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PE</a:t>
                      </a:r>
                      <a:r>
                        <a:rPr lang="en-AU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Aut.motivation</a:t>
                      </a:r>
                      <a:r>
                        <a:rPr lang="en-A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 leisure</a:t>
                      </a:r>
                      <a:r>
                        <a:rPr lang="en-AU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-time</a:t>
                      </a:r>
                      <a:endParaRPr lang="en-AU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71675" algn="l"/>
                        </a:tabLst>
                        <a:defRPr/>
                      </a:pPr>
                      <a:r>
                        <a:rPr lang="en-A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12**</a:t>
                      </a:r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1971675" algn="l"/>
                        </a:tabLst>
                        <a:defRPr/>
                      </a:pPr>
                      <a:r>
                        <a:rPr lang="en-AU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Aut.motivation</a:t>
                      </a:r>
                      <a:r>
                        <a:rPr lang="en-AU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leisure </a:t>
                      </a:r>
                      <a:r>
                        <a:rPr lang="en-AU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  <a:r>
                        <a:rPr lang="en-AU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AttitudeIntention</a:t>
                      </a:r>
                      <a:r>
                        <a:rPr lang="en-AU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60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AU" sz="1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1971675" algn="l"/>
                        </a:tabLst>
                        <a:defRPr/>
                      </a:pPr>
                      <a:r>
                        <a:rPr lang="en-A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.07*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71675" algn="l"/>
                        </a:tabLst>
                        <a:defRPr/>
                      </a:pPr>
                      <a:r>
                        <a:rPr lang="en-AU" sz="16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Aut.motivation</a:t>
                      </a:r>
                      <a:r>
                        <a:rPr lang="en-AU" sz="16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leisure </a:t>
                      </a:r>
                      <a:r>
                        <a:rPr lang="en-AU" sz="16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  <a:r>
                        <a:rPr lang="en-AU" sz="16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Subjective</a:t>
                      </a:r>
                      <a:r>
                        <a:rPr lang="en-AU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 </a:t>
                      </a:r>
                      <a:r>
                        <a:rPr lang="en-AU" sz="16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normIntention</a:t>
                      </a:r>
                      <a:r>
                        <a:rPr lang="en-AU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71675" algn="l"/>
                        </a:tabLst>
                        <a:defRPr/>
                      </a:pPr>
                      <a:r>
                        <a:rPr lang="en-AU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.03*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5013759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71675" algn="l"/>
                        </a:tabLst>
                        <a:defRPr/>
                      </a:pPr>
                      <a:r>
                        <a:rPr lang="en-AU" sz="16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Perceived</a:t>
                      </a:r>
                      <a:r>
                        <a:rPr lang="en-AU" sz="16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autonomy </a:t>
                      </a:r>
                      <a:r>
                        <a:rPr lang="en-AU" sz="1600" baseline="0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</a:t>
                      </a:r>
                      <a:r>
                        <a:rPr lang="en-AU" sz="1600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Intention</a:t>
                      </a:r>
                      <a:r>
                        <a:rPr lang="en-AU" sz="16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 (total) </a:t>
                      </a:r>
                      <a:r>
                        <a:rPr lang="en-AU" sz="16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AU" sz="1600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71675" algn="l"/>
                        </a:tabLst>
                        <a:defRPr/>
                      </a:pPr>
                      <a:r>
                        <a:rPr lang="en-AU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.17**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048460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71675" algn="l"/>
                        </a:tabLst>
                        <a:defRPr/>
                      </a:pP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Perceived</a:t>
                      </a:r>
                      <a:r>
                        <a:rPr lang="en-A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autonomy </a:t>
                      </a:r>
                      <a:r>
                        <a:rPr lang="en-AU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</a:t>
                      </a:r>
                      <a:r>
                        <a:rPr lang="en-AU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Physical</a:t>
                      </a:r>
                      <a:r>
                        <a:rPr lang="en-A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 activity behaviour (total)</a:t>
                      </a:r>
                      <a:endParaRPr lang="en-A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71675" algn="l"/>
                        </a:tabLst>
                        <a:defRPr/>
                      </a:pPr>
                      <a:r>
                        <a:rPr lang="en-A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.14*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8045640"/>
                  </a:ext>
                </a:extLst>
              </a:tr>
            </a:tbl>
          </a:graphicData>
        </a:graphic>
      </p:graphicFrame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1762040" y="3122175"/>
            <a:ext cx="1543050" cy="57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EDUCATIONAL CONTEXT</a:t>
            </a:r>
            <a:endParaRPr lang="en-US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0" name="Text Box 37"/>
          <p:cNvSpPr txBox="1">
            <a:spLocks noChangeArrowheads="1"/>
          </p:cNvSpPr>
          <p:nvPr/>
        </p:nvSpPr>
        <p:spPr bwMode="auto">
          <a:xfrm>
            <a:off x="8917446" y="3122175"/>
            <a:ext cx="1543050" cy="57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LEISURE-TIME CONTEXT</a:t>
            </a:r>
            <a:endParaRPr lang="en-US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2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2"/>
          <p:cNvSpPr>
            <a:spLocks noChangeArrowheads="1"/>
          </p:cNvSpPr>
          <p:nvPr/>
        </p:nvSpPr>
        <p:spPr bwMode="auto">
          <a:xfrm>
            <a:off x="6589162" y="2893145"/>
            <a:ext cx="1096605" cy="69620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Perceived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Behavioral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Control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0" name="Rectangle 73"/>
          <p:cNvSpPr>
            <a:spLocks noChangeArrowheads="1"/>
          </p:cNvSpPr>
          <p:nvPr/>
        </p:nvSpPr>
        <p:spPr bwMode="auto">
          <a:xfrm>
            <a:off x="3934967" y="-1891133"/>
            <a:ext cx="138564" cy="22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514350">
              <a:defRPr/>
            </a:pPr>
            <a:endParaRPr lang="fi-FI" sz="1013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1" name="Rectangle 96"/>
          <p:cNvSpPr>
            <a:spLocks noChangeArrowheads="1"/>
          </p:cNvSpPr>
          <p:nvPr/>
        </p:nvSpPr>
        <p:spPr bwMode="auto">
          <a:xfrm>
            <a:off x="3934967" y="-1188451"/>
            <a:ext cx="165751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altLang="fi-FI" sz="4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altLang="fi-FI" sz="135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fi-FI" altLang="fi-FI" sz="135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fi-FI" altLang="fi-FI" sz="13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i-FI" sz="7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fi-FI" altLang="fi-FI" sz="4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altLang="fi-FI" sz="135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Line 35"/>
          <p:cNvSpPr>
            <a:spLocks noChangeShapeType="1"/>
          </p:cNvSpPr>
          <p:nvPr/>
        </p:nvSpPr>
        <p:spPr bwMode="auto">
          <a:xfrm>
            <a:off x="9096563" y="1758649"/>
            <a:ext cx="295024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" name="Line 34"/>
          <p:cNvSpPr>
            <a:spLocks noChangeShapeType="1"/>
          </p:cNvSpPr>
          <p:nvPr/>
        </p:nvSpPr>
        <p:spPr bwMode="auto">
          <a:xfrm flipV="1">
            <a:off x="6288225" y="1741662"/>
            <a:ext cx="31891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" name="Line 33"/>
          <p:cNvSpPr>
            <a:spLocks noChangeShapeType="1"/>
          </p:cNvSpPr>
          <p:nvPr/>
        </p:nvSpPr>
        <p:spPr bwMode="auto">
          <a:xfrm flipV="1">
            <a:off x="7667786" y="1774044"/>
            <a:ext cx="444274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0" name="Line 31"/>
          <p:cNvSpPr>
            <a:spLocks noChangeShapeType="1"/>
          </p:cNvSpPr>
          <p:nvPr/>
        </p:nvSpPr>
        <p:spPr bwMode="auto">
          <a:xfrm>
            <a:off x="4639441" y="1804771"/>
            <a:ext cx="342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1" name="Line 30"/>
          <p:cNvSpPr>
            <a:spLocks noChangeShapeType="1"/>
          </p:cNvSpPr>
          <p:nvPr/>
        </p:nvSpPr>
        <p:spPr bwMode="auto">
          <a:xfrm flipV="1">
            <a:off x="5682563" y="287111"/>
            <a:ext cx="924580" cy="107950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2" name="Line 29"/>
          <p:cNvSpPr>
            <a:spLocks noChangeShapeType="1"/>
          </p:cNvSpPr>
          <p:nvPr/>
        </p:nvSpPr>
        <p:spPr bwMode="auto">
          <a:xfrm flipV="1">
            <a:off x="7685766" y="2217039"/>
            <a:ext cx="906600" cy="1022750"/>
          </a:xfrm>
          <a:prstGeom prst="line">
            <a:avLst/>
          </a:prstGeom>
          <a:noFill/>
          <a:ln w="19050">
            <a:solidFill>
              <a:srgbClr val="00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3" name="Line 28"/>
          <p:cNvSpPr>
            <a:spLocks noChangeShapeType="1"/>
          </p:cNvSpPr>
          <p:nvPr/>
        </p:nvSpPr>
        <p:spPr bwMode="auto">
          <a:xfrm>
            <a:off x="7667786" y="330535"/>
            <a:ext cx="924580" cy="102275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" name="Line 27"/>
          <p:cNvSpPr>
            <a:spLocks noChangeShapeType="1"/>
          </p:cNvSpPr>
          <p:nvPr/>
        </p:nvSpPr>
        <p:spPr bwMode="auto">
          <a:xfrm>
            <a:off x="5671847" y="2204368"/>
            <a:ext cx="913489" cy="105661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2994217" y="1804771"/>
            <a:ext cx="4286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 flipH="1">
            <a:off x="4958638" y="251005"/>
            <a:ext cx="0" cy="360045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7" name="AutoShape 24"/>
          <p:cNvSpPr>
            <a:spLocks noChangeArrowheads="1"/>
          </p:cNvSpPr>
          <p:nvPr/>
        </p:nvSpPr>
        <p:spPr bwMode="auto">
          <a:xfrm>
            <a:off x="4997050" y="1348836"/>
            <a:ext cx="1310033" cy="8504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Autonomous</a:t>
            </a:r>
            <a:endParaRPr lang="en-US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Motivation</a:t>
            </a:r>
            <a:endParaRPr lang="en-US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(Leisure-time)</a:t>
            </a:r>
            <a:endParaRPr lang="en-US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AutoShape 23"/>
          <p:cNvSpPr>
            <a:spLocks noChangeArrowheads="1"/>
          </p:cNvSpPr>
          <p:nvPr/>
        </p:nvSpPr>
        <p:spPr bwMode="auto">
          <a:xfrm>
            <a:off x="8118123" y="1353285"/>
            <a:ext cx="942975" cy="86375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Intention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AutoShape 21"/>
          <p:cNvSpPr>
            <a:spLocks noChangeArrowheads="1"/>
          </p:cNvSpPr>
          <p:nvPr/>
        </p:nvSpPr>
        <p:spPr bwMode="auto">
          <a:xfrm>
            <a:off x="6612188" y="133444"/>
            <a:ext cx="1050555" cy="4420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Attitude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9391588" y="1366619"/>
            <a:ext cx="1194013" cy="85042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Physical Activity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Behavior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fi-FI" sz="135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" name="AutoShape 19"/>
          <p:cNvSpPr>
            <a:spLocks noChangeArrowheads="1"/>
          </p:cNvSpPr>
          <p:nvPr/>
        </p:nvSpPr>
        <p:spPr bwMode="auto">
          <a:xfrm>
            <a:off x="1617856" y="1437179"/>
            <a:ext cx="1376361" cy="7798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Perceived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Autonomy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Support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" name="AutoShape 18"/>
          <p:cNvSpPr>
            <a:spLocks noChangeArrowheads="1"/>
          </p:cNvSpPr>
          <p:nvPr/>
        </p:nvSpPr>
        <p:spPr bwMode="auto">
          <a:xfrm>
            <a:off x="6585337" y="1366619"/>
            <a:ext cx="1077407" cy="8504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Subjective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Norm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" name="Freeform 16"/>
          <p:cNvSpPr>
            <a:spLocks/>
          </p:cNvSpPr>
          <p:nvPr/>
        </p:nvSpPr>
        <p:spPr bwMode="auto">
          <a:xfrm rot="204385">
            <a:off x="6176393" y="765555"/>
            <a:ext cx="2165994" cy="648779"/>
          </a:xfrm>
          <a:custGeom>
            <a:avLst/>
            <a:gdLst>
              <a:gd name="T0" fmla="*/ 0 w 3420"/>
              <a:gd name="T1" fmla="*/ 1110 h 1110"/>
              <a:gd name="T2" fmla="*/ 1800 w 3420"/>
              <a:gd name="T3" fmla="*/ 30 h 1110"/>
              <a:gd name="T4" fmla="*/ 3420 w 3420"/>
              <a:gd name="T5" fmla="*/ 930 h 1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20" h="1110">
                <a:moveTo>
                  <a:pt x="0" y="1110"/>
                </a:moveTo>
                <a:cubicBezTo>
                  <a:pt x="615" y="585"/>
                  <a:pt x="1230" y="60"/>
                  <a:pt x="1800" y="30"/>
                </a:cubicBezTo>
                <a:cubicBezTo>
                  <a:pt x="2370" y="0"/>
                  <a:pt x="2895" y="465"/>
                  <a:pt x="3420" y="93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9025973" y="1484488"/>
            <a:ext cx="46390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15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8042254" y="570216"/>
            <a:ext cx="539004" cy="19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7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21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5522976" y="916874"/>
            <a:ext cx="565746" cy="1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.34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" name="AutoShape 12"/>
          <p:cNvSpPr>
            <a:spLocks noChangeArrowheads="1"/>
          </p:cNvSpPr>
          <p:nvPr/>
        </p:nvSpPr>
        <p:spPr bwMode="auto">
          <a:xfrm>
            <a:off x="3409094" y="1398030"/>
            <a:ext cx="1248857" cy="8063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Autonomous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Motivation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(PE)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6288226" y="810382"/>
            <a:ext cx="56093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33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5966623" y="2982877"/>
            <a:ext cx="53130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40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4" name="Text Box 9"/>
          <p:cNvSpPr txBox="1">
            <a:spLocks noChangeArrowheads="1"/>
          </p:cNvSpPr>
          <p:nvPr/>
        </p:nvSpPr>
        <p:spPr bwMode="auto">
          <a:xfrm>
            <a:off x="7681385" y="1492449"/>
            <a:ext cx="64212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15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5" name="Text Box 8"/>
          <p:cNvSpPr txBox="1">
            <a:spLocks noChangeArrowheads="1"/>
          </p:cNvSpPr>
          <p:nvPr/>
        </p:nvSpPr>
        <p:spPr bwMode="auto">
          <a:xfrm>
            <a:off x="7636732" y="2749946"/>
            <a:ext cx="40481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.10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6235447" y="1478287"/>
            <a:ext cx="49340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.20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" name="Text Box 6"/>
          <p:cNvSpPr txBox="1">
            <a:spLocks noChangeArrowheads="1"/>
          </p:cNvSpPr>
          <p:nvPr/>
        </p:nvSpPr>
        <p:spPr bwMode="auto">
          <a:xfrm>
            <a:off x="4588240" y="1570601"/>
            <a:ext cx="50596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.40</a:t>
            </a:r>
            <a:r>
              <a:rPr lang="en-GB" altLang="fi-FI" sz="12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2945462" y="1570600"/>
            <a:ext cx="54236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.29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3" name="Rectangle 38"/>
          <p:cNvSpPr>
            <a:spLocks noChangeArrowheads="1"/>
          </p:cNvSpPr>
          <p:nvPr/>
        </p:nvSpPr>
        <p:spPr bwMode="auto">
          <a:xfrm>
            <a:off x="2804688" y="-161338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4" name="Rectangle 62"/>
          <p:cNvSpPr>
            <a:spLocks noChangeArrowheads="1"/>
          </p:cNvSpPr>
          <p:nvPr/>
        </p:nvSpPr>
        <p:spPr bwMode="auto">
          <a:xfrm>
            <a:off x="2804688" y="1011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5863" y="-949469"/>
            <a:ext cx="4572000" cy="51552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/>
            <a:r>
              <a:rPr lang="fi-FI" sz="1400" dirty="0">
                <a:solidFill>
                  <a:srgbClr val="000000"/>
                </a:solidFill>
                <a:latin typeface="Calibri" panose="020F0502020204030204"/>
              </a:rPr>
              <a:t/>
            </a:r>
            <a:br>
              <a:rPr lang="fi-FI" sz="1400" dirty="0">
                <a:solidFill>
                  <a:srgbClr val="000000"/>
                </a:solidFill>
                <a:latin typeface="Calibri" panose="020F0502020204030204"/>
              </a:rPr>
            </a:br>
            <a:endParaRPr lang="fi-FI" sz="135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6" name="Line 29"/>
          <p:cNvSpPr>
            <a:spLocks noChangeShapeType="1"/>
          </p:cNvSpPr>
          <p:nvPr/>
        </p:nvSpPr>
        <p:spPr bwMode="auto">
          <a:xfrm flipV="1">
            <a:off x="7689593" y="2217039"/>
            <a:ext cx="2303295" cy="111084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8111553" y="2749946"/>
            <a:ext cx="548946" cy="30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FF0000"/>
                </a:solidFill>
                <a:latin typeface="Arial" panose="020B0604020202020204" pitchFamily="34" charset="0"/>
              </a:rPr>
              <a:t>-.15</a:t>
            </a:r>
            <a:r>
              <a:rPr lang="en-GB" altLang="fi-FI" sz="1400" baseline="30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endParaRPr lang="en-GB" altLang="fi-FI" sz="1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2" name="Table 51"/>
          <p:cNvGraphicFramePr>
            <a:graphicFrameLocks noGrp="1"/>
          </p:cNvGraphicFramePr>
          <p:nvPr>
            <p:extLst/>
          </p:nvPr>
        </p:nvGraphicFramePr>
        <p:xfrm>
          <a:off x="1745484" y="4020558"/>
          <a:ext cx="8102384" cy="238303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tableStyleId>{2D5ABB26-0587-4C30-8999-92F81FD0307C}</a:tableStyleId>
              </a:tblPr>
              <a:tblGrid>
                <a:gridCol w="7471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222">
                  <a:extLst>
                    <a:ext uri="{9D8B030D-6E8A-4147-A177-3AD203B41FA5}">
                      <a16:colId xmlns:a16="http://schemas.microsoft.com/office/drawing/2014/main" val="3234855913"/>
                    </a:ext>
                  </a:extLst>
                </a:gridCol>
              </a:tblGrid>
              <a:tr h="371614">
                <a:tc>
                  <a:txBody>
                    <a:bodyPr/>
                    <a:lstStyle/>
                    <a:p>
                      <a:pPr>
                        <a:tabLst>
                          <a:tab pos="1076325" algn="l"/>
                        </a:tabLst>
                      </a:pPr>
                      <a:r>
                        <a:rPr lang="en-A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 summary (</a:t>
                      </a:r>
                      <a:r>
                        <a:rPr lang="el-GR" sz="16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</a:t>
                      </a:r>
                      <a:r>
                        <a:rPr lang="en-AU" sz="16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AU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076325" algn="l"/>
                        </a:tabLst>
                      </a:pPr>
                      <a:r>
                        <a:rPr lang="en-A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A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9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1971675" algn="l"/>
                        </a:tabLst>
                        <a:defRPr/>
                      </a:pPr>
                      <a:r>
                        <a:rPr lang="en-A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Perceived</a:t>
                      </a:r>
                      <a:r>
                        <a:rPr lang="en-AU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autonomy </a:t>
                      </a:r>
                      <a:r>
                        <a:rPr lang="en-AU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</a:t>
                      </a:r>
                      <a:r>
                        <a:rPr lang="en-AU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Aut.</a:t>
                      </a:r>
                      <a:r>
                        <a:rPr lang="en-AU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motivation</a:t>
                      </a:r>
                      <a:r>
                        <a:rPr lang="en-AU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 </a:t>
                      </a:r>
                      <a:r>
                        <a:rPr lang="en-AU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PE</a:t>
                      </a:r>
                      <a:r>
                        <a:rPr lang="en-AU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Aut.motivation</a:t>
                      </a:r>
                      <a:r>
                        <a:rPr lang="en-A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 leisure</a:t>
                      </a:r>
                      <a:r>
                        <a:rPr lang="en-AU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-time</a:t>
                      </a:r>
                      <a:endParaRPr lang="en-AU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71675" algn="l"/>
                        </a:tabLst>
                        <a:defRPr/>
                      </a:pPr>
                      <a:r>
                        <a:rPr lang="en-A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12**</a:t>
                      </a:r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1971675" algn="l"/>
                        </a:tabLst>
                        <a:defRPr/>
                      </a:pPr>
                      <a:r>
                        <a:rPr lang="en-AU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Aut.motivation</a:t>
                      </a:r>
                      <a:r>
                        <a:rPr lang="en-AU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leisure </a:t>
                      </a:r>
                      <a:r>
                        <a:rPr lang="en-AU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  <a:r>
                        <a:rPr lang="en-AU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AttitudeIntention</a:t>
                      </a:r>
                      <a:r>
                        <a:rPr lang="en-AU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60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AU" sz="1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1971675" algn="l"/>
                        </a:tabLst>
                        <a:defRPr/>
                      </a:pPr>
                      <a:r>
                        <a:rPr lang="en-A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.07*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71675" algn="l"/>
                        </a:tabLst>
                        <a:defRPr/>
                      </a:pPr>
                      <a:r>
                        <a:rPr lang="en-AU" sz="16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Aut.motivation</a:t>
                      </a:r>
                      <a:r>
                        <a:rPr lang="en-AU" sz="16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leisure </a:t>
                      </a:r>
                      <a:r>
                        <a:rPr lang="en-AU" sz="16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  <a:r>
                        <a:rPr lang="en-AU" sz="16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Subjective</a:t>
                      </a:r>
                      <a:r>
                        <a:rPr lang="en-AU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 </a:t>
                      </a:r>
                      <a:r>
                        <a:rPr lang="en-AU" sz="16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normIntention</a:t>
                      </a:r>
                      <a:r>
                        <a:rPr lang="en-AU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71675" algn="l"/>
                        </a:tabLst>
                        <a:defRPr/>
                      </a:pPr>
                      <a:r>
                        <a:rPr lang="en-AU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.03*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5013759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71675" algn="l"/>
                        </a:tabLst>
                        <a:defRPr/>
                      </a:pPr>
                      <a:r>
                        <a:rPr lang="en-AU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Perceived</a:t>
                      </a:r>
                      <a:r>
                        <a:rPr lang="en-AU" sz="16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autonomy </a:t>
                      </a:r>
                      <a:r>
                        <a:rPr lang="en-AU" sz="16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</a:t>
                      </a:r>
                      <a:r>
                        <a:rPr lang="en-AU" sz="16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Intention</a:t>
                      </a:r>
                      <a:r>
                        <a:rPr lang="en-AU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 (total) </a:t>
                      </a:r>
                      <a:r>
                        <a:rPr lang="en-AU" sz="16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AU" sz="16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71675" algn="l"/>
                        </a:tabLst>
                        <a:defRPr/>
                      </a:pPr>
                      <a:r>
                        <a:rPr lang="en-AU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.17**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048460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71675" algn="l"/>
                        </a:tabLst>
                        <a:defRPr/>
                      </a:pPr>
                      <a:r>
                        <a:rPr lang="en-AU" sz="16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Perceived</a:t>
                      </a:r>
                      <a:r>
                        <a:rPr lang="en-AU" sz="16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autonomy </a:t>
                      </a:r>
                      <a:r>
                        <a:rPr lang="en-AU" sz="1600" baseline="0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</a:t>
                      </a:r>
                      <a:r>
                        <a:rPr lang="en-AU" sz="1600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Physical</a:t>
                      </a:r>
                      <a:r>
                        <a:rPr lang="en-AU" sz="16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 activity behaviour (total)</a:t>
                      </a:r>
                      <a:endParaRPr lang="en-AU" sz="1600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71675" algn="l"/>
                        </a:tabLst>
                        <a:defRPr/>
                      </a:pPr>
                      <a:r>
                        <a:rPr lang="en-AU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.14*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8045640"/>
                  </a:ext>
                </a:extLst>
              </a:tr>
            </a:tbl>
          </a:graphicData>
        </a:graphic>
      </p:graphicFrame>
      <p:sp>
        <p:nvSpPr>
          <p:cNvPr id="40" name="Text Box 37"/>
          <p:cNvSpPr txBox="1">
            <a:spLocks noChangeArrowheads="1"/>
          </p:cNvSpPr>
          <p:nvPr/>
        </p:nvSpPr>
        <p:spPr bwMode="auto">
          <a:xfrm>
            <a:off x="1762040" y="3122175"/>
            <a:ext cx="1543050" cy="57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EDUCATIONAL CONTEXT</a:t>
            </a:r>
            <a:endParaRPr lang="en-US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" name="Text Box 37"/>
          <p:cNvSpPr txBox="1">
            <a:spLocks noChangeArrowheads="1"/>
          </p:cNvSpPr>
          <p:nvPr/>
        </p:nvSpPr>
        <p:spPr bwMode="auto">
          <a:xfrm>
            <a:off x="8917446" y="3122175"/>
            <a:ext cx="1543050" cy="57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LEISURE-TIME CONTEXT</a:t>
            </a:r>
            <a:endParaRPr lang="en-US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66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095" y="249517"/>
            <a:ext cx="1450529" cy="617818"/>
          </a:xfrm>
          <a:prstGeom prst="rect">
            <a:avLst/>
          </a:prstGeom>
        </p:spPr>
      </p:pic>
      <p:sp>
        <p:nvSpPr>
          <p:cNvPr id="5" name="AutoShape 2" descr="Opetus- ja kulttuuriministeriö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440" r="57770"/>
          <a:stretch/>
        </p:blipFill>
        <p:spPr>
          <a:xfrm>
            <a:off x="1753779" y="4162072"/>
            <a:ext cx="1008000" cy="1428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4313" y="4636917"/>
            <a:ext cx="1438275" cy="723900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FF412AB1-52E3-44FE-AA62-FC6457F31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593" y="692697"/>
            <a:ext cx="871277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sz="3600" b="1" dirty="0">
                <a:solidFill>
                  <a:srgbClr val="44546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Theoretical Basis of the PETALS Intervention Program: The Trans-Contextual Model</a:t>
            </a:r>
            <a:endParaRPr lang="en-GB" sz="2000" b="1" kern="0" dirty="0">
              <a:solidFill>
                <a:srgbClr val="44546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3">
            <a:extLst>
              <a:ext uri="{FF2B5EF4-FFF2-40B4-BE49-F238E27FC236}">
                <a16:creationId xmlns:a16="http://schemas.microsoft.com/office/drawing/2014/main" id="{039F7A62-0EC7-492B-8EDD-39A8A1351BFF}"/>
              </a:ext>
            </a:extLst>
          </p:cNvPr>
          <p:cNvSpPr>
            <a:spLocks noGrp="1"/>
          </p:cNvSpPr>
          <p:nvPr/>
        </p:nvSpPr>
        <p:spPr bwMode="auto">
          <a:xfrm>
            <a:off x="1675490" y="2712014"/>
            <a:ext cx="878497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>
              <a:spcBef>
                <a:spcPts val="0"/>
              </a:spcBef>
              <a:buClr>
                <a:srgbClr val="0563C1"/>
              </a:buClr>
            </a:pPr>
            <a:r>
              <a:rPr lang="en-A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Martin S. Hagger</a:t>
            </a:r>
            <a:r>
              <a:rPr lang="en-AU" sz="28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</a:p>
          <a:p>
            <a:pPr algn="ctr">
              <a:spcBef>
                <a:spcPts val="0"/>
              </a:spcBef>
              <a:buClr>
                <a:srgbClr val="0563C1"/>
              </a:buClr>
            </a:pPr>
            <a:r>
              <a:rPr lang="fi-FI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Mary Hassandra</a:t>
            </a:r>
            <a:r>
              <a:rPr lang="en-AU" sz="28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2,3</a:t>
            </a:r>
            <a:r>
              <a:rPr lang="fi-FI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Arto Laukkanen</a:t>
            </a:r>
            <a:r>
              <a:rPr lang="en-AU" sz="28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i-FI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Juho Polet</a:t>
            </a:r>
            <a:r>
              <a:rPr lang="en-AU" sz="28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i-FI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Nelli Hankonen</a:t>
            </a:r>
            <a:r>
              <a:rPr lang="en-AU" sz="28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i-FI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Mirja Hirvensalo</a:t>
            </a:r>
            <a:r>
              <a:rPr lang="en-AU" sz="28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fi-FI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&amp; Taru Lintunen</a:t>
            </a:r>
            <a:r>
              <a:rPr lang="en-AU" sz="28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AU" sz="2000" baseline="300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buClr>
                <a:srgbClr val="0563C1"/>
              </a:buClr>
            </a:pPr>
            <a:r>
              <a:rPr lang="en-AU" sz="22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AU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University of California, Merced USA</a:t>
            </a:r>
          </a:p>
          <a:p>
            <a:pPr algn="ctr">
              <a:spcBef>
                <a:spcPts val="0"/>
              </a:spcBef>
              <a:buClr>
                <a:srgbClr val="0563C1"/>
              </a:buClr>
            </a:pPr>
            <a:r>
              <a:rPr lang="en-AU" sz="22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University of </a:t>
            </a:r>
            <a:r>
              <a:rPr lang="en-AU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Jyväskylä</a:t>
            </a:r>
            <a:r>
              <a:rPr lang="en-AU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Finland</a:t>
            </a:r>
          </a:p>
          <a:p>
            <a:pPr algn="ctr">
              <a:spcBef>
                <a:spcPts val="0"/>
              </a:spcBef>
              <a:buClr>
                <a:srgbClr val="0563C1"/>
              </a:buClr>
            </a:pPr>
            <a:r>
              <a:rPr lang="en-AU" sz="22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University of Thessaly, Greece</a:t>
            </a:r>
            <a:endParaRPr lang="en-AU" sz="2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buClr>
                <a:srgbClr val="0563C1"/>
              </a:buClr>
            </a:pPr>
            <a:r>
              <a:rPr lang="en-AU" sz="22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AU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University of Helsinki, Finland</a:t>
            </a:r>
          </a:p>
          <a:p>
            <a:pPr algn="ctr">
              <a:spcBef>
                <a:spcPts val="0"/>
              </a:spcBef>
              <a:buClr>
                <a:srgbClr val="0563C1"/>
              </a:buClr>
            </a:pPr>
            <a:endParaRPr lang="en-AU" sz="24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49F095-3051-4C9D-8D8F-7402C5B8A8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441" y="5877272"/>
            <a:ext cx="1912689" cy="723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CE3159-B407-49FD-B8F4-B6059A6DC2E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534" y="5669499"/>
            <a:ext cx="1791294" cy="98458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1D232D5-6BE2-4EAD-8A3F-DD3474B81A6D}"/>
              </a:ext>
            </a:extLst>
          </p:cNvPr>
          <p:cNvGrpSpPr/>
          <p:nvPr/>
        </p:nvGrpSpPr>
        <p:grpSpPr>
          <a:xfrm>
            <a:off x="8116093" y="5766165"/>
            <a:ext cx="2664296" cy="780768"/>
            <a:chOff x="6592093" y="5766165"/>
            <a:chExt cx="2664296" cy="78076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3C07C01-033C-4B53-85D2-04A9E616A3B7}"/>
                </a:ext>
              </a:extLst>
            </p:cNvPr>
            <p:cNvSpPr/>
            <p:nvPr/>
          </p:nvSpPr>
          <p:spPr>
            <a:xfrm>
              <a:off x="6662383" y="5766165"/>
              <a:ext cx="2304256" cy="7588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A543831-312F-40AE-9013-80908CBCF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2093" y="5776645"/>
              <a:ext cx="2664296" cy="770288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665971F-F3FA-4789-A087-104806319E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27464" y="5766165"/>
            <a:ext cx="1791294" cy="94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7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fi-FI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145" y="1250067"/>
            <a:ext cx="8309759" cy="473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8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2"/>
          <p:cNvSpPr>
            <a:spLocks noChangeArrowheads="1"/>
          </p:cNvSpPr>
          <p:nvPr/>
        </p:nvSpPr>
        <p:spPr bwMode="auto">
          <a:xfrm>
            <a:off x="6589162" y="2893145"/>
            <a:ext cx="1096605" cy="69620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Perceived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Behavioral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Control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0" name="Rectangle 73"/>
          <p:cNvSpPr>
            <a:spLocks noChangeArrowheads="1"/>
          </p:cNvSpPr>
          <p:nvPr/>
        </p:nvSpPr>
        <p:spPr bwMode="auto">
          <a:xfrm>
            <a:off x="3934967" y="-1891133"/>
            <a:ext cx="138564" cy="22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514350">
              <a:defRPr/>
            </a:pPr>
            <a:endParaRPr lang="fi-FI" sz="1013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1" name="Rectangle 96"/>
          <p:cNvSpPr>
            <a:spLocks noChangeArrowheads="1"/>
          </p:cNvSpPr>
          <p:nvPr/>
        </p:nvSpPr>
        <p:spPr bwMode="auto">
          <a:xfrm>
            <a:off x="3934967" y="-1188451"/>
            <a:ext cx="165751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altLang="fi-FI" sz="4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altLang="fi-FI" sz="135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fi-FI" altLang="fi-FI" sz="135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fi-FI" altLang="fi-FI" sz="13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i-FI" sz="7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fi-FI" altLang="fi-FI" sz="4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altLang="fi-FI" sz="135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Line 35"/>
          <p:cNvSpPr>
            <a:spLocks noChangeShapeType="1"/>
          </p:cNvSpPr>
          <p:nvPr/>
        </p:nvSpPr>
        <p:spPr bwMode="auto">
          <a:xfrm>
            <a:off x="9096563" y="1758649"/>
            <a:ext cx="295024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" name="Line 34"/>
          <p:cNvSpPr>
            <a:spLocks noChangeShapeType="1"/>
          </p:cNvSpPr>
          <p:nvPr/>
        </p:nvSpPr>
        <p:spPr bwMode="auto">
          <a:xfrm flipV="1">
            <a:off x="6288225" y="1741662"/>
            <a:ext cx="31891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" name="Line 33"/>
          <p:cNvSpPr>
            <a:spLocks noChangeShapeType="1"/>
          </p:cNvSpPr>
          <p:nvPr/>
        </p:nvSpPr>
        <p:spPr bwMode="auto">
          <a:xfrm flipV="1">
            <a:off x="7667786" y="1774044"/>
            <a:ext cx="444274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0" name="Line 31"/>
          <p:cNvSpPr>
            <a:spLocks noChangeShapeType="1"/>
          </p:cNvSpPr>
          <p:nvPr/>
        </p:nvSpPr>
        <p:spPr bwMode="auto">
          <a:xfrm>
            <a:off x="4639441" y="1804771"/>
            <a:ext cx="342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1" name="Line 30"/>
          <p:cNvSpPr>
            <a:spLocks noChangeShapeType="1"/>
          </p:cNvSpPr>
          <p:nvPr/>
        </p:nvSpPr>
        <p:spPr bwMode="auto">
          <a:xfrm flipV="1">
            <a:off x="5682563" y="287111"/>
            <a:ext cx="924580" cy="107950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2" name="Line 29"/>
          <p:cNvSpPr>
            <a:spLocks noChangeShapeType="1"/>
          </p:cNvSpPr>
          <p:nvPr/>
        </p:nvSpPr>
        <p:spPr bwMode="auto">
          <a:xfrm flipV="1">
            <a:off x="7685766" y="2217039"/>
            <a:ext cx="906600" cy="1022750"/>
          </a:xfrm>
          <a:prstGeom prst="line">
            <a:avLst/>
          </a:prstGeom>
          <a:noFill/>
          <a:ln w="19050">
            <a:solidFill>
              <a:srgbClr val="00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3" name="Line 28"/>
          <p:cNvSpPr>
            <a:spLocks noChangeShapeType="1"/>
          </p:cNvSpPr>
          <p:nvPr/>
        </p:nvSpPr>
        <p:spPr bwMode="auto">
          <a:xfrm>
            <a:off x="7667786" y="330535"/>
            <a:ext cx="924580" cy="102275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" name="Line 27"/>
          <p:cNvSpPr>
            <a:spLocks noChangeShapeType="1"/>
          </p:cNvSpPr>
          <p:nvPr/>
        </p:nvSpPr>
        <p:spPr bwMode="auto">
          <a:xfrm>
            <a:off x="5671847" y="2204368"/>
            <a:ext cx="913489" cy="105661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2994217" y="1804771"/>
            <a:ext cx="4286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 flipH="1">
            <a:off x="4958638" y="251005"/>
            <a:ext cx="0" cy="360045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7" name="AutoShape 24"/>
          <p:cNvSpPr>
            <a:spLocks noChangeArrowheads="1"/>
          </p:cNvSpPr>
          <p:nvPr/>
        </p:nvSpPr>
        <p:spPr bwMode="auto">
          <a:xfrm>
            <a:off x="4997050" y="1348836"/>
            <a:ext cx="1310033" cy="8504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Autonomous</a:t>
            </a:r>
            <a:endParaRPr lang="en-US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Motivation</a:t>
            </a:r>
            <a:endParaRPr lang="en-US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(Leisure-time)</a:t>
            </a:r>
            <a:endParaRPr lang="en-US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AutoShape 23"/>
          <p:cNvSpPr>
            <a:spLocks noChangeArrowheads="1"/>
          </p:cNvSpPr>
          <p:nvPr/>
        </p:nvSpPr>
        <p:spPr bwMode="auto">
          <a:xfrm>
            <a:off x="8118123" y="1353285"/>
            <a:ext cx="942975" cy="86375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Intention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AutoShape 21"/>
          <p:cNvSpPr>
            <a:spLocks noChangeArrowheads="1"/>
          </p:cNvSpPr>
          <p:nvPr/>
        </p:nvSpPr>
        <p:spPr bwMode="auto">
          <a:xfrm>
            <a:off x="6612188" y="133444"/>
            <a:ext cx="1050555" cy="44200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Attitude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9391588" y="1366619"/>
            <a:ext cx="1194013" cy="8504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Physical Activity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Behavior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fi-FI" sz="135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" name="AutoShape 19"/>
          <p:cNvSpPr>
            <a:spLocks noChangeArrowheads="1"/>
          </p:cNvSpPr>
          <p:nvPr/>
        </p:nvSpPr>
        <p:spPr bwMode="auto">
          <a:xfrm>
            <a:off x="1617856" y="1437179"/>
            <a:ext cx="1376361" cy="7798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Perceived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Autonomy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Support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" name="AutoShape 18"/>
          <p:cNvSpPr>
            <a:spLocks noChangeArrowheads="1"/>
          </p:cNvSpPr>
          <p:nvPr/>
        </p:nvSpPr>
        <p:spPr bwMode="auto">
          <a:xfrm>
            <a:off x="6585337" y="1366619"/>
            <a:ext cx="1077407" cy="8504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Subjective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Norm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" name="Freeform 16"/>
          <p:cNvSpPr>
            <a:spLocks/>
          </p:cNvSpPr>
          <p:nvPr/>
        </p:nvSpPr>
        <p:spPr bwMode="auto">
          <a:xfrm rot="204385">
            <a:off x="6176393" y="765555"/>
            <a:ext cx="2165994" cy="648779"/>
          </a:xfrm>
          <a:custGeom>
            <a:avLst/>
            <a:gdLst>
              <a:gd name="T0" fmla="*/ 0 w 3420"/>
              <a:gd name="T1" fmla="*/ 1110 h 1110"/>
              <a:gd name="T2" fmla="*/ 1800 w 3420"/>
              <a:gd name="T3" fmla="*/ 30 h 1110"/>
              <a:gd name="T4" fmla="*/ 3420 w 3420"/>
              <a:gd name="T5" fmla="*/ 930 h 1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20" h="1110">
                <a:moveTo>
                  <a:pt x="0" y="1110"/>
                </a:moveTo>
                <a:cubicBezTo>
                  <a:pt x="615" y="585"/>
                  <a:pt x="1230" y="60"/>
                  <a:pt x="1800" y="30"/>
                </a:cubicBezTo>
                <a:cubicBezTo>
                  <a:pt x="2370" y="0"/>
                  <a:pt x="2895" y="465"/>
                  <a:pt x="3420" y="93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9025973" y="1484488"/>
            <a:ext cx="46390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15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8042254" y="570216"/>
            <a:ext cx="539004" cy="19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7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21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5522976" y="916874"/>
            <a:ext cx="565746" cy="1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.34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" name="AutoShape 12"/>
          <p:cNvSpPr>
            <a:spLocks noChangeArrowheads="1"/>
          </p:cNvSpPr>
          <p:nvPr/>
        </p:nvSpPr>
        <p:spPr bwMode="auto">
          <a:xfrm>
            <a:off x="3409094" y="1398030"/>
            <a:ext cx="1248857" cy="80633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Autonomous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Motivation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(PE)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6288226" y="810382"/>
            <a:ext cx="56093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33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5966623" y="2982877"/>
            <a:ext cx="53130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40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4" name="Text Box 9"/>
          <p:cNvSpPr txBox="1">
            <a:spLocks noChangeArrowheads="1"/>
          </p:cNvSpPr>
          <p:nvPr/>
        </p:nvSpPr>
        <p:spPr bwMode="auto">
          <a:xfrm>
            <a:off x="7681385" y="1492449"/>
            <a:ext cx="64212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15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5" name="Text Box 8"/>
          <p:cNvSpPr txBox="1">
            <a:spLocks noChangeArrowheads="1"/>
          </p:cNvSpPr>
          <p:nvPr/>
        </p:nvSpPr>
        <p:spPr bwMode="auto">
          <a:xfrm>
            <a:off x="7617634" y="2718836"/>
            <a:ext cx="40481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.10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6235447" y="1478287"/>
            <a:ext cx="49340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.20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" name="Text Box 6"/>
          <p:cNvSpPr txBox="1">
            <a:spLocks noChangeArrowheads="1"/>
          </p:cNvSpPr>
          <p:nvPr/>
        </p:nvSpPr>
        <p:spPr bwMode="auto">
          <a:xfrm>
            <a:off x="4588240" y="1570601"/>
            <a:ext cx="50596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.40</a:t>
            </a:r>
            <a:r>
              <a:rPr lang="en-GB" altLang="fi-FI" sz="12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2945462" y="1570600"/>
            <a:ext cx="54236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.29</a:t>
            </a:r>
            <a:r>
              <a:rPr lang="en-GB" altLang="fi-FI" sz="1400" b="1" baseline="30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3" name="Rectangle 38"/>
          <p:cNvSpPr>
            <a:spLocks noChangeArrowheads="1"/>
          </p:cNvSpPr>
          <p:nvPr/>
        </p:nvSpPr>
        <p:spPr bwMode="auto">
          <a:xfrm>
            <a:off x="2804688" y="-161338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4" name="Rectangle 62"/>
          <p:cNvSpPr>
            <a:spLocks noChangeArrowheads="1"/>
          </p:cNvSpPr>
          <p:nvPr/>
        </p:nvSpPr>
        <p:spPr bwMode="auto">
          <a:xfrm>
            <a:off x="2804688" y="1011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5863" y="-949469"/>
            <a:ext cx="4572000" cy="51552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/>
            <a:r>
              <a:rPr lang="fi-FI" sz="1400" dirty="0">
                <a:solidFill>
                  <a:srgbClr val="000000"/>
                </a:solidFill>
                <a:latin typeface="Calibri" panose="020F0502020204030204"/>
              </a:rPr>
              <a:t/>
            </a:r>
            <a:br>
              <a:rPr lang="fi-FI" sz="1400" dirty="0">
                <a:solidFill>
                  <a:srgbClr val="000000"/>
                </a:solidFill>
                <a:latin typeface="Calibri" panose="020F0502020204030204"/>
              </a:rPr>
            </a:br>
            <a:endParaRPr lang="fi-FI" sz="135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6" name="Line 29"/>
          <p:cNvSpPr>
            <a:spLocks noChangeShapeType="1"/>
          </p:cNvSpPr>
          <p:nvPr/>
        </p:nvSpPr>
        <p:spPr bwMode="auto">
          <a:xfrm flipV="1">
            <a:off x="7689593" y="2217039"/>
            <a:ext cx="2303295" cy="111084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8111553" y="2749946"/>
            <a:ext cx="548946" cy="30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</a:rPr>
              <a:t>-.15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" name="Text Box 37"/>
          <p:cNvSpPr txBox="1">
            <a:spLocks noChangeArrowheads="1"/>
          </p:cNvSpPr>
          <p:nvPr/>
        </p:nvSpPr>
        <p:spPr bwMode="auto">
          <a:xfrm>
            <a:off x="1762040" y="3122175"/>
            <a:ext cx="1543050" cy="57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EDUCATIONAL CONTEXT</a:t>
            </a:r>
            <a:endParaRPr lang="en-US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2" name="Text Box 37"/>
          <p:cNvSpPr txBox="1">
            <a:spLocks noChangeArrowheads="1"/>
          </p:cNvSpPr>
          <p:nvPr/>
        </p:nvSpPr>
        <p:spPr bwMode="auto">
          <a:xfrm>
            <a:off x="8917446" y="3122175"/>
            <a:ext cx="1543050" cy="57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LEISURE-TIME CONTEXT</a:t>
            </a:r>
            <a:endParaRPr lang="en-US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23272" y="5001524"/>
            <a:ext cx="8054419" cy="1325563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3600" dirty="0" err="1"/>
              <a:t>Student’s</a:t>
            </a:r>
            <a:r>
              <a:rPr lang="fi-FI" sz="3600" dirty="0"/>
              <a:t> </a:t>
            </a:r>
            <a:r>
              <a:rPr lang="fi-FI" sz="3600" dirty="0" err="1"/>
              <a:t>perceived</a:t>
            </a:r>
            <a:r>
              <a:rPr lang="fi-FI" sz="3600" dirty="0"/>
              <a:t> </a:t>
            </a:r>
            <a:r>
              <a:rPr lang="fi-FI" sz="3600" dirty="0" err="1"/>
              <a:t>autononomy</a:t>
            </a:r>
            <a:r>
              <a:rPr lang="fi-FI" sz="3600" dirty="0"/>
              <a:t> </a:t>
            </a:r>
            <a:r>
              <a:rPr lang="fi-FI" sz="3600" dirty="0" err="1"/>
              <a:t>support</a:t>
            </a:r>
            <a:r>
              <a:rPr lang="fi-FI" sz="3600" dirty="0"/>
              <a:t> in PE </a:t>
            </a:r>
            <a:r>
              <a:rPr lang="fi-FI" sz="3600" dirty="0" err="1"/>
              <a:t>predicted</a:t>
            </a:r>
            <a:r>
              <a:rPr lang="fi-FI" sz="3600" dirty="0"/>
              <a:t> </a:t>
            </a:r>
            <a:r>
              <a:rPr lang="fi-FI" sz="3600" dirty="0" err="1"/>
              <a:t>autonomous</a:t>
            </a:r>
            <a:r>
              <a:rPr lang="fi-FI" sz="3600" dirty="0"/>
              <a:t> </a:t>
            </a:r>
            <a:r>
              <a:rPr lang="fi-FI" sz="3600" dirty="0" err="1"/>
              <a:t>motivation</a:t>
            </a:r>
            <a:r>
              <a:rPr lang="fi-FI" sz="3600" dirty="0"/>
              <a:t> for PE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058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2"/>
          <p:cNvSpPr>
            <a:spLocks noChangeArrowheads="1"/>
          </p:cNvSpPr>
          <p:nvPr/>
        </p:nvSpPr>
        <p:spPr bwMode="auto">
          <a:xfrm>
            <a:off x="6589162" y="2893145"/>
            <a:ext cx="1096605" cy="69620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Perceived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Behavioral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Control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0" name="Rectangle 73"/>
          <p:cNvSpPr>
            <a:spLocks noChangeArrowheads="1"/>
          </p:cNvSpPr>
          <p:nvPr/>
        </p:nvSpPr>
        <p:spPr bwMode="auto">
          <a:xfrm>
            <a:off x="3934967" y="-1891133"/>
            <a:ext cx="138564" cy="22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514350">
              <a:defRPr/>
            </a:pPr>
            <a:endParaRPr lang="fi-FI" sz="1013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1" name="Rectangle 96"/>
          <p:cNvSpPr>
            <a:spLocks noChangeArrowheads="1"/>
          </p:cNvSpPr>
          <p:nvPr/>
        </p:nvSpPr>
        <p:spPr bwMode="auto">
          <a:xfrm>
            <a:off x="3934967" y="-1188451"/>
            <a:ext cx="165751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altLang="fi-FI" sz="4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altLang="fi-FI" sz="135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fi-FI" altLang="fi-FI" sz="135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fi-FI" altLang="fi-FI" sz="13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i-FI" sz="7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fi-FI" altLang="fi-FI" sz="4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altLang="fi-FI" sz="135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Line 35"/>
          <p:cNvSpPr>
            <a:spLocks noChangeShapeType="1"/>
          </p:cNvSpPr>
          <p:nvPr/>
        </p:nvSpPr>
        <p:spPr bwMode="auto">
          <a:xfrm>
            <a:off x="9096563" y="1758649"/>
            <a:ext cx="295024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" name="Line 34"/>
          <p:cNvSpPr>
            <a:spLocks noChangeShapeType="1"/>
          </p:cNvSpPr>
          <p:nvPr/>
        </p:nvSpPr>
        <p:spPr bwMode="auto">
          <a:xfrm flipV="1">
            <a:off x="6288225" y="1741662"/>
            <a:ext cx="31891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" name="Line 33"/>
          <p:cNvSpPr>
            <a:spLocks noChangeShapeType="1"/>
          </p:cNvSpPr>
          <p:nvPr/>
        </p:nvSpPr>
        <p:spPr bwMode="auto">
          <a:xfrm flipV="1">
            <a:off x="7667786" y="1774044"/>
            <a:ext cx="444274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0" name="Line 31"/>
          <p:cNvSpPr>
            <a:spLocks noChangeShapeType="1"/>
          </p:cNvSpPr>
          <p:nvPr/>
        </p:nvSpPr>
        <p:spPr bwMode="auto">
          <a:xfrm>
            <a:off x="4639441" y="1804771"/>
            <a:ext cx="342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1" name="Line 30"/>
          <p:cNvSpPr>
            <a:spLocks noChangeShapeType="1"/>
          </p:cNvSpPr>
          <p:nvPr/>
        </p:nvSpPr>
        <p:spPr bwMode="auto">
          <a:xfrm flipV="1">
            <a:off x="5682563" y="287111"/>
            <a:ext cx="924580" cy="107950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2" name="Line 29"/>
          <p:cNvSpPr>
            <a:spLocks noChangeShapeType="1"/>
          </p:cNvSpPr>
          <p:nvPr/>
        </p:nvSpPr>
        <p:spPr bwMode="auto">
          <a:xfrm flipV="1">
            <a:off x="7685766" y="2217039"/>
            <a:ext cx="906600" cy="1022750"/>
          </a:xfrm>
          <a:prstGeom prst="line">
            <a:avLst/>
          </a:prstGeom>
          <a:noFill/>
          <a:ln w="19050">
            <a:solidFill>
              <a:srgbClr val="00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3" name="Line 28"/>
          <p:cNvSpPr>
            <a:spLocks noChangeShapeType="1"/>
          </p:cNvSpPr>
          <p:nvPr/>
        </p:nvSpPr>
        <p:spPr bwMode="auto">
          <a:xfrm>
            <a:off x="7667786" y="330535"/>
            <a:ext cx="924580" cy="102275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" name="Line 27"/>
          <p:cNvSpPr>
            <a:spLocks noChangeShapeType="1"/>
          </p:cNvSpPr>
          <p:nvPr/>
        </p:nvSpPr>
        <p:spPr bwMode="auto">
          <a:xfrm>
            <a:off x="5671847" y="2204368"/>
            <a:ext cx="913489" cy="105661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2994217" y="1804771"/>
            <a:ext cx="4286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 flipH="1">
            <a:off x="4958638" y="251005"/>
            <a:ext cx="0" cy="360045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7" name="AutoShape 24"/>
          <p:cNvSpPr>
            <a:spLocks noChangeArrowheads="1"/>
          </p:cNvSpPr>
          <p:nvPr/>
        </p:nvSpPr>
        <p:spPr bwMode="auto">
          <a:xfrm>
            <a:off x="4997050" y="1348836"/>
            <a:ext cx="1310033" cy="850419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Autonomous</a:t>
            </a:r>
            <a:endParaRPr lang="en-US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Motivation</a:t>
            </a:r>
            <a:endParaRPr lang="en-US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(Leisure-time)</a:t>
            </a:r>
            <a:endParaRPr lang="en-US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AutoShape 23"/>
          <p:cNvSpPr>
            <a:spLocks noChangeArrowheads="1"/>
          </p:cNvSpPr>
          <p:nvPr/>
        </p:nvSpPr>
        <p:spPr bwMode="auto">
          <a:xfrm>
            <a:off x="8118123" y="1353285"/>
            <a:ext cx="942975" cy="86375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Intention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AutoShape 21"/>
          <p:cNvSpPr>
            <a:spLocks noChangeArrowheads="1"/>
          </p:cNvSpPr>
          <p:nvPr/>
        </p:nvSpPr>
        <p:spPr bwMode="auto">
          <a:xfrm>
            <a:off x="6612188" y="133444"/>
            <a:ext cx="1050555" cy="44200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Attitude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9391588" y="1366619"/>
            <a:ext cx="1194013" cy="8504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Physical Activity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Behavior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fi-FI" sz="135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" name="AutoShape 19"/>
          <p:cNvSpPr>
            <a:spLocks noChangeArrowheads="1"/>
          </p:cNvSpPr>
          <p:nvPr/>
        </p:nvSpPr>
        <p:spPr bwMode="auto">
          <a:xfrm>
            <a:off x="1617856" y="1437179"/>
            <a:ext cx="1376361" cy="7798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Perceived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Autonomy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Support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" name="AutoShape 18"/>
          <p:cNvSpPr>
            <a:spLocks noChangeArrowheads="1"/>
          </p:cNvSpPr>
          <p:nvPr/>
        </p:nvSpPr>
        <p:spPr bwMode="auto">
          <a:xfrm>
            <a:off x="6585337" y="1366619"/>
            <a:ext cx="1077407" cy="8504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Subjective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Norm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" name="Freeform 16"/>
          <p:cNvSpPr>
            <a:spLocks/>
          </p:cNvSpPr>
          <p:nvPr/>
        </p:nvSpPr>
        <p:spPr bwMode="auto">
          <a:xfrm rot="204385">
            <a:off x="6176393" y="765555"/>
            <a:ext cx="2165994" cy="648779"/>
          </a:xfrm>
          <a:custGeom>
            <a:avLst/>
            <a:gdLst>
              <a:gd name="T0" fmla="*/ 0 w 3420"/>
              <a:gd name="T1" fmla="*/ 1110 h 1110"/>
              <a:gd name="T2" fmla="*/ 1800 w 3420"/>
              <a:gd name="T3" fmla="*/ 30 h 1110"/>
              <a:gd name="T4" fmla="*/ 3420 w 3420"/>
              <a:gd name="T5" fmla="*/ 930 h 1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20" h="1110">
                <a:moveTo>
                  <a:pt x="0" y="1110"/>
                </a:moveTo>
                <a:cubicBezTo>
                  <a:pt x="615" y="585"/>
                  <a:pt x="1230" y="60"/>
                  <a:pt x="1800" y="30"/>
                </a:cubicBezTo>
                <a:cubicBezTo>
                  <a:pt x="2370" y="0"/>
                  <a:pt x="2895" y="465"/>
                  <a:pt x="3420" y="93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9025973" y="1484488"/>
            <a:ext cx="46390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15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8042254" y="570216"/>
            <a:ext cx="539004" cy="19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7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21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5522976" y="916874"/>
            <a:ext cx="565746" cy="1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.34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" name="AutoShape 12"/>
          <p:cNvSpPr>
            <a:spLocks noChangeArrowheads="1"/>
          </p:cNvSpPr>
          <p:nvPr/>
        </p:nvSpPr>
        <p:spPr bwMode="auto">
          <a:xfrm>
            <a:off x="3409094" y="1398030"/>
            <a:ext cx="1248857" cy="80633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Autonomous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Motivation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(PE)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6288226" y="810382"/>
            <a:ext cx="56093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33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5966623" y="2982877"/>
            <a:ext cx="53130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40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4" name="Text Box 9"/>
          <p:cNvSpPr txBox="1">
            <a:spLocks noChangeArrowheads="1"/>
          </p:cNvSpPr>
          <p:nvPr/>
        </p:nvSpPr>
        <p:spPr bwMode="auto">
          <a:xfrm>
            <a:off x="7681385" y="1492449"/>
            <a:ext cx="64212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15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5" name="Text Box 8"/>
          <p:cNvSpPr txBox="1">
            <a:spLocks noChangeArrowheads="1"/>
          </p:cNvSpPr>
          <p:nvPr/>
        </p:nvSpPr>
        <p:spPr bwMode="auto">
          <a:xfrm>
            <a:off x="7617634" y="2718836"/>
            <a:ext cx="40481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.10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6235447" y="1478287"/>
            <a:ext cx="49340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.20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" name="Text Box 6"/>
          <p:cNvSpPr txBox="1">
            <a:spLocks noChangeArrowheads="1"/>
          </p:cNvSpPr>
          <p:nvPr/>
        </p:nvSpPr>
        <p:spPr bwMode="auto">
          <a:xfrm>
            <a:off x="4588240" y="1570601"/>
            <a:ext cx="50596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.40</a:t>
            </a:r>
            <a:r>
              <a:rPr lang="en-GB" altLang="fi-FI" sz="1200" b="1" baseline="30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2945462" y="1570600"/>
            <a:ext cx="54236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.29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3" name="Rectangle 38"/>
          <p:cNvSpPr>
            <a:spLocks noChangeArrowheads="1"/>
          </p:cNvSpPr>
          <p:nvPr/>
        </p:nvSpPr>
        <p:spPr bwMode="auto">
          <a:xfrm>
            <a:off x="2804688" y="-161338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4" name="Rectangle 62"/>
          <p:cNvSpPr>
            <a:spLocks noChangeArrowheads="1"/>
          </p:cNvSpPr>
          <p:nvPr/>
        </p:nvSpPr>
        <p:spPr bwMode="auto">
          <a:xfrm>
            <a:off x="2804688" y="1011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5863" y="-949469"/>
            <a:ext cx="4572000" cy="51552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/>
            <a:r>
              <a:rPr lang="fi-FI" sz="1400" dirty="0">
                <a:solidFill>
                  <a:srgbClr val="000000"/>
                </a:solidFill>
                <a:latin typeface="Calibri" panose="020F0502020204030204"/>
              </a:rPr>
              <a:t/>
            </a:r>
            <a:br>
              <a:rPr lang="fi-FI" sz="1400" dirty="0">
                <a:solidFill>
                  <a:srgbClr val="000000"/>
                </a:solidFill>
                <a:latin typeface="Calibri" panose="020F0502020204030204"/>
              </a:rPr>
            </a:br>
            <a:endParaRPr lang="fi-FI" sz="135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6" name="Line 29"/>
          <p:cNvSpPr>
            <a:spLocks noChangeShapeType="1"/>
          </p:cNvSpPr>
          <p:nvPr/>
        </p:nvSpPr>
        <p:spPr bwMode="auto">
          <a:xfrm flipV="1">
            <a:off x="7689593" y="2217039"/>
            <a:ext cx="2303295" cy="111084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8111553" y="2749946"/>
            <a:ext cx="548946" cy="30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</a:rPr>
              <a:t>-.15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" name="Text Box 37"/>
          <p:cNvSpPr txBox="1">
            <a:spLocks noChangeArrowheads="1"/>
          </p:cNvSpPr>
          <p:nvPr/>
        </p:nvSpPr>
        <p:spPr bwMode="auto">
          <a:xfrm>
            <a:off x="1762040" y="3122175"/>
            <a:ext cx="1543050" cy="57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EDUCATIONAL CONTEXT</a:t>
            </a:r>
            <a:endParaRPr lang="en-US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2" name="Text Box 37"/>
          <p:cNvSpPr txBox="1">
            <a:spLocks noChangeArrowheads="1"/>
          </p:cNvSpPr>
          <p:nvPr/>
        </p:nvSpPr>
        <p:spPr bwMode="auto">
          <a:xfrm>
            <a:off x="8917446" y="3122175"/>
            <a:ext cx="1543050" cy="57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LEISURE-TIME CONTEXT</a:t>
            </a:r>
            <a:endParaRPr lang="en-US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23272" y="5001524"/>
            <a:ext cx="7886700" cy="1325563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3600" dirty="0" err="1"/>
              <a:t>The</a:t>
            </a:r>
            <a:r>
              <a:rPr lang="fi-FI" sz="3600" dirty="0"/>
              <a:t> </a:t>
            </a:r>
            <a:r>
              <a:rPr lang="fi-FI" sz="3600" dirty="0" err="1"/>
              <a:t>model</a:t>
            </a:r>
            <a:r>
              <a:rPr lang="fi-FI" sz="3600" dirty="0"/>
              <a:t> </a:t>
            </a:r>
            <a:r>
              <a:rPr lang="fi-FI" sz="3600" dirty="0" err="1"/>
              <a:t>predicted</a:t>
            </a:r>
            <a:r>
              <a:rPr lang="fi-FI" sz="3600" dirty="0"/>
              <a:t> </a:t>
            </a:r>
            <a:r>
              <a:rPr lang="fi-FI" sz="3600" dirty="0" err="1">
                <a:solidFill>
                  <a:srgbClr val="FF0000"/>
                </a:solidFill>
              </a:rPr>
              <a:t>trans-contextual</a:t>
            </a:r>
            <a:r>
              <a:rPr lang="fi-FI" sz="3600" dirty="0">
                <a:solidFill>
                  <a:srgbClr val="FF0000"/>
                </a:solidFill>
              </a:rPr>
              <a:t> </a:t>
            </a:r>
            <a:r>
              <a:rPr lang="fi-FI" sz="3600" dirty="0" err="1">
                <a:solidFill>
                  <a:srgbClr val="FF0000"/>
                </a:solidFill>
              </a:rPr>
              <a:t>change</a:t>
            </a:r>
            <a:r>
              <a:rPr lang="fi-FI" sz="3600" dirty="0">
                <a:solidFill>
                  <a:srgbClr val="FF0000"/>
                </a:solidFill>
              </a:rPr>
              <a:t> of </a:t>
            </a:r>
            <a:r>
              <a:rPr lang="fi-FI" sz="3600" dirty="0" err="1">
                <a:solidFill>
                  <a:srgbClr val="FF0000"/>
                </a:solidFill>
              </a:rPr>
              <a:t>autonomous</a:t>
            </a:r>
            <a:r>
              <a:rPr lang="fi-FI" sz="3600" dirty="0">
                <a:solidFill>
                  <a:srgbClr val="FF0000"/>
                </a:solidFill>
              </a:rPr>
              <a:t> </a:t>
            </a:r>
            <a:r>
              <a:rPr lang="fi-FI" sz="3600" dirty="0" err="1">
                <a:solidFill>
                  <a:srgbClr val="FF0000"/>
                </a:solidFill>
              </a:rPr>
              <a:t>motivation</a:t>
            </a:r>
            <a:r>
              <a:rPr lang="fi-FI" sz="3600" dirty="0">
                <a:solidFill>
                  <a:srgbClr val="FF0000"/>
                </a:solidFill>
              </a:rPr>
              <a:t> </a:t>
            </a:r>
            <a:r>
              <a:rPr lang="fi-FI" sz="3600" dirty="0" err="1"/>
              <a:t>between</a:t>
            </a:r>
            <a:r>
              <a:rPr lang="fi-FI" sz="3600" dirty="0"/>
              <a:t> PE and </a:t>
            </a:r>
            <a:r>
              <a:rPr lang="fi-FI" sz="3600" dirty="0" err="1"/>
              <a:t>free-time</a:t>
            </a:r>
            <a:r>
              <a:rPr lang="fi-FI" sz="3600" dirty="0"/>
              <a:t> </a:t>
            </a:r>
            <a:r>
              <a:rPr lang="fi-FI" sz="3600" dirty="0" err="1"/>
              <a:t>physical</a:t>
            </a:r>
            <a:r>
              <a:rPr lang="fi-FI" sz="3600" dirty="0"/>
              <a:t> </a:t>
            </a:r>
            <a:r>
              <a:rPr lang="fi-FI" sz="3600" dirty="0" err="1"/>
              <a:t>activity</a:t>
            </a:r>
            <a:r>
              <a:rPr lang="fi-FI" sz="3600" dirty="0"/>
              <a:t/>
            </a:r>
            <a:br>
              <a:rPr lang="fi-FI" sz="3600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5964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2"/>
          <p:cNvSpPr>
            <a:spLocks noChangeArrowheads="1"/>
          </p:cNvSpPr>
          <p:nvPr/>
        </p:nvSpPr>
        <p:spPr bwMode="auto">
          <a:xfrm>
            <a:off x="6589162" y="2893145"/>
            <a:ext cx="1096605" cy="696203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Perceived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Behavioral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Control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0" name="Rectangle 73"/>
          <p:cNvSpPr>
            <a:spLocks noChangeArrowheads="1"/>
          </p:cNvSpPr>
          <p:nvPr/>
        </p:nvSpPr>
        <p:spPr bwMode="auto">
          <a:xfrm>
            <a:off x="3934967" y="-1891133"/>
            <a:ext cx="138564" cy="22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514350">
              <a:defRPr/>
            </a:pPr>
            <a:endParaRPr lang="fi-FI" sz="1013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1" name="Rectangle 96"/>
          <p:cNvSpPr>
            <a:spLocks noChangeArrowheads="1"/>
          </p:cNvSpPr>
          <p:nvPr/>
        </p:nvSpPr>
        <p:spPr bwMode="auto">
          <a:xfrm>
            <a:off x="3934967" y="-1188451"/>
            <a:ext cx="165751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altLang="fi-FI" sz="4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altLang="fi-FI" sz="135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fi-FI" altLang="fi-FI" sz="135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fi-FI" altLang="fi-FI" sz="13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i-FI" sz="7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fi-FI" altLang="fi-FI" sz="4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altLang="fi-FI" sz="135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Line 35"/>
          <p:cNvSpPr>
            <a:spLocks noChangeShapeType="1"/>
          </p:cNvSpPr>
          <p:nvPr/>
        </p:nvSpPr>
        <p:spPr bwMode="auto">
          <a:xfrm>
            <a:off x="9096563" y="1758649"/>
            <a:ext cx="295024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" name="Line 34"/>
          <p:cNvSpPr>
            <a:spLocks noChangeShapeType="1"/>
          </p:cNvSpPr>
          <p:nvPr/>
        </p:nvSpPr>
        <p:spPr bwMode="auto">
          <a:xfrm flipV="1">
            <a:off x="6288225" y="1741662"/>
            <a:ext cx="31891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" name="Line 33"/>
          <p:cNvSpPr>
            <a:spLocks noChangeShapeType="1"/>
          </p:cNvSpPr>
          <p:nvPr/>
        </p:nvSpPr>
        <p:spPr bwMode="auto">
          <a:xfrm flipV="1">
            <a:off x="7667786" y="1774044"/>
            <a:ext cx="444274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0" name="Line 31"/>
          <p:cNvSpPr>
            <a:spLocks noChangeShapeType="1"/>
          </p:cNvSpPr>
          <p:nvPr/>
        </p:nvSpPr>
        <p:spPr bwMode="auto">
          <a:xfrm>
            <a:off x="4639441" y="1804771"/>
            <a:ext cx="342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1" name="Line 30"/>
          <p:cNvSpPr>
            <a:spLocks noChangeShapeType="1"/>
          </p:cNvSpPr>
          <p:nvPr/>
        </p:nvSpPr>
        <p:spPr bwMode="auto">
          <a:xfrm flipV="1">
            <a:off x="5682563" y="287111"/>
            <a:ext cx="924580" cy="107950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2" name="Line 29"/>
          <p:cNvSpPr>
            <a:spLocks noChangeShapeType="1"/>
          </p:cNvSpPr>
          <p:nvPr/>
        </p:nvSpPr>
        <p:spPr bwMode="auto">
          <a:xfrm flipV="1">
            <a:off x="7685766" y="2217039"/>
            <a:ext cx="906600" cy="1022750"/>
          </a:xfrm>
          <a:prstGeom prst="line">
            <a:avLst/>
          </a:prstGeom>
          <a:noFill/>
          <a:ln w="19050">
            <a:solidFill>
              <a:srgbClr val="00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3" name="Line 28"/>
          <p:cNvSpPr>
            <a:spLocks noChangeShapeType="1"/>
          </p:cNvSpPr>
          <p:nvPr/>
        </p:nvSpPr>
        <p:spPr bwMode="auto">
          <a:xfrm>
            <a:off x="7667786" y="330535"/>
            <a:ext cx="924580" cy="102275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" name="Line 27"/>
          <p:cNvSpPr>
            <a:spLocks noChangeShapeType="1"/>
          </p:cNvSpPr>
          <p:nvPr/>
        </p:nvSpPr>
        <p:spPr bwMode="auto">
          <a:xfrm>
            <a:off x="5671847" y="2204368"/>
            <a:ext cx="913489" cy="105661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2994217" y="1804771"/>
            <a:ext cx="4286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 flipH="1">
            <a:off x="4958638" y="251005"/>
            <a:ext cx="0" cy="360045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7" name="AutoShape 24"/>
          <p:cNvSpPr>
            <a:spLocks noChangeArrowheads="1"/>
          </p:cNvSpPr>
          <p:nvPr/>
        </p:nvSpPr>
        <p:spPr bwMode="auto">
          <a:xfrm>
            <a:off x="4997050" y="1348836"/>
            <a:ext cx="1310033" cy="850419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Autonomous</a:t>
            </a:r>
            <a:endParaRPr lang="en-US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Motivation</a:t>
            </a:r>
            <a:endParaRPr lang="en-US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(Leisure-time)</a:t>
            </a:r>
            <a:endParaRPr lang="en-US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AutoShape 23"/>
          <p:cNvSpPr>
            <a:spLocks noChangeArrowheads="1"/>
          </p:cNvSpPr>
          <p:nvPr/>
        </p:nvSpPr>
        <p:spPr bwMode="auto">
          <a:xfrm>
            <a:off x="8118123" y="1353285"/>
            <a:ext cx="942975" cy="86375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Intention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AutoShape 21"/>
          <p:cNvSpPr>
            <a:spLocks noChangeArrowheads="1"/>
          </p:cNvSpPr>
          <p:nvPr/>
        </p:nvSpPr>
        <p:spPr bwMode="auto">
          <a:xfrm>
            <a:off x="6612188" y="133444"/>
            <a:ext cx="1050555" cy="442003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Attitude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9391588" y="1366619"/>
            <a:ext cx="1194013" cy="8504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Physical Activity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Behavior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fi-FI" sz="135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" name="AutoShape 19"/>
          <p:cNvSpPr>
            <a:spLocks noChangeArrowheads="1"/>
          </p:cNvSpPr>
          <p:nvPr/>
        </p:nvSpPr>
        <p:spPr bwMode="auto">
          <a:xfrm>
            <a:off x="1617856" y="1437179"/>
            <a:ext cx="1376361" cy="7798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Perceived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Autonomy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Support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" name="AutoShape 18"/>
          <p:cNvSpPr>
            <a:spLocks noChangeArrowheads="1"/>
          </p:cNvSpPr>
          <p:nvPr/>
        </p:nvSpPr>
        <p:spPr bwMode="auto">
          <a:xfrm>
            <a:off x="6585337" y="1366619"/>
            <a:ext cx="1077407" cy="85042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Subjective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Norm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" name="Freeform 16"/>
          <p:cNvSpPr>
            <a:spLocks/>
          </p:cNvSpPr>
          <p:nvPr/>
        </p:nvSpPr>
        <p:spPr bwMode="auto">
          <a:xfrm rot="204385">
            <a:off x="6176393" y="765555"/>
            <a:ext cx="2165994" cy="648779"/>
          </a:xfrm>
          <a:custGeom>
            <a:avLst/>
            <a:gdLst>
              <a:gd name="T0" fmla="*/ 0 w 3420"/>
              <a:gd name="T1" fmla="*/ 1110 h 1110"/>
              <a:gd name="T2" fmla="*/ 1800 w 3420"/>
              <a:gd name="T3" fmla="*/ 30 h 1110"/>
              <a:gd name="T4" fmla="*/ 3420 w 3420"/>
              <a:gd name="T5" fmla="*/ 930 h 1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20" h="1110">
                <a:moveTo>
                  <a:pt x="0" y="1110"/>
                </a:moveTo>
                <a:cubicBezTo>
                  <a:pt x="615" y="585"/>
                  <a:pt x="1230" y="60"/>
                  <a:pt x="1800" y="30"/>
                </a:cubicBezTo>
                <a:cubicBezTo>
                  <a:pt x="2370" y="0"/>
                  <a:pt x="2895" y="465"/>
                  <a:pt x="3420" y="93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9025973" y="1484488"/>
            <a:ext cx="46390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15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8042254" y="570216"/>
            <a:ext cx="539004" cy="19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7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21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5522976" y="916874"/>
            <a:ext cx="565746" cy="1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.34</a:t>
            </a:r>
            <a:r>
              <a:rPr lang="en-GB" altLang="fi-FI" sz="1400" b="1" baseline="30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9" name="AutoShape 12"/>
          <p:cNvSpPr>
            <a:spLocks noChangeArrowheads="1"/>
          </p:cNvSpPr>
          <p:nvPr/>
        </p:nvSpPr>
        <p:spPr bwMode="auto">
          <a:xfrm>
            <a:off x="3409094" y="1398030"/>
            <a:ext cx="1248857" cy="8063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Autonomous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Motivation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(PE)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6288226" y="810382"/>
            <a:ext cx="56093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33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5966623" y="2982877"/>
            <a:ext cx="53130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40</a:t>
            </a:r>
            <a:r>
              <a:rPr lang="en-GB" altLang="fi-FI" sz="1400" b="1" baseline="30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4" name="Text Box 9"/>
          <p:cNvSpPr txBox="1">
            <a:spLocks noChangeArrowheads="1"/>
          </p:cNvSpPr>
          <p:nvPr/>
        </p:nvSpPr>
        <p:spPr bwMode="auto">
          <a:xfrm>
            <a:off x="7681385" y="1492449"/>
            <a:ext cx="64212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15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5" name="Text Box 8"/>
          <p:cNvSpPr txBox="1">
            <a:spLocks noChangeArrowheads="1"/>
          </p:cNvSpPr>
          <p:nvPr/>
        </p:nvSpPr>
        <p:spPr bwMode="auto">
          <a:xfrm>
            <a:off x="7636732" y="2749946"/>
            <a:ext cx="40481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.10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6222916" y="1478287"/>
            <a:ext cx="49340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.20</a:t>
            </a:r>
            <a:r>
              <a:rPr lang="en-GB" altLang="fi-FI" sz="1400" b="1" baseline="30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</a:t>
            </a:r>
            <a:endParaRPr lang="en-GB" altLang="fi-FI" sz="1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7" name="Text Box 6"/>
          <p:cNvSpPr txBox="1">
            <a:spLocks noChangeArrowheads="1"/>
          </p:cNvSpPr>
          <p:nvPr/>
        </p:nvSpPr>
        <p:spPr bwMode="auto">
          <a:xfrm>
            <a:off x="4588240" y="1570601"/>
            <a:ext cx="50596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.40</a:t>
            </a:r>
            <a:r>
              <a:rPr lang="en-GB" altLang="fi-FI" sz="12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2945462" y="1570600"/>
            <a:ext cx="54236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.29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3" name="Rectangle 38"/>
          <p:cNvSpPr>
            <a:spLocks noChangeArrowheads="1"/>
          </p:cNvSpPr>
          <p:nvPr/>
        </p:nvSpPr>
        <p:spPr bwMode="auto">
          <a:xfrm>
            <a:off x="2804688" y="-161338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4" name="Rectangle 62"/>
          <p:cNvSpPr>
            <a:spLocks noChangeArrowheads="1"/>
          </p:cNvSpPr>
          <p:nvPr/>
        </p:nvSpPr>
        <p:spPr bwMode="auto">
          <a:xfrm>
            <a:off x="2804688" y="1011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5863" y="-949469"/>
            <a:ext cx="4572000" cy="51552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/>
            <a:r>
              <a:rPr lang="fi-FI" sz="1400" dirty="0">
                <a:solidFill>
                  <a:srgbClr val="000000"/>
                </a:solidFill>
                <a:latin typeface="Calibri" panose="020F0502020204030204"/>
              </a:rPr>
              <a:t/>
            </a:r>
            <a:br>
              <a:rPr lang="fi-FI" sz="1400" dirty="0">
                <a:solidFill>
                  <a:srgbClr val="000000"/>
                </a:solidFill>
                <a:latin typeface="Calibri" panose="020F0502020204030204"/>
              </a:rPr>
            </a:br>
            <a:endParaRPr lang="fi-FI" sz="135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6" name="Line 29"/>
          <p:cNvSpPr>
            <a:spLocks noChangeShapeType="1"/>
          </p:cNvSpPr>
          <p:nvPr/>
        </p:nvSpPr>
        <p:spPr bwMode="auto">
          <a:xfrm flipV="1">
            <a:off x="7689593" y="2217039"/>
            <a:ext cx="2303295" cy="111084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8111553" y="2749946"/>
            <a:ext cx="548946" cy="30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</a:rPr>
              <a:t>-.15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" name="Text Box 37"/>
          <p:cNvSpPr txBox="1">
            <a:spLocks noChangeArrowheads="1"/>
          </p:cNvSpPr>
          <p:nvPr/>
        </p:nvSpPr>
        <p:spPr bwMode="auto">
          <a:xfrm>
            <a:off x="1762040" y="3122175"/>
            <a:ext cx="1543050" cy="57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EDUCATIONAL CONTEXT</a:t>
            </a:r>
            <a:endParaRPr lang="en-US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2" name="Text Box 37"/>
          <p:cNvSpPr txBox="1">
            <a:spLocks noChangeArrowheads="1"/>
          </p:cNvSpPr>
          <p:nvPr/>
        </p:nvSpPr>
        <p:spPr bwMode="auto">
          <a:xfrm>
            <a:off x="8917446" y="3122175"/>
            <a:ext cx="1543050" cy="57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LEISURE-TIME CONTEXT</a:t>
            </a:r>
            <a:endParaRPr lang="en-US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23272" y="5001524"/>
            <a:ext cx="7886700" cy="1325563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3600" dirty="0" err="1"/>
              <a:t>Autonomous</a:t>
            </a:r>
            <a:r>
              <a:rPr lang="fi-FI" sz="3600" dirty="0"/>
              <a:t> </a:t>
            </a:r>
            <a:r>
              <a:rPr lang="fi-FI" sz="3600" dirty="0" err="1"/>
              <a:t>motivation</a:t>
            </a:r>
            <a:r>
              <a:rPr lang="fi-FI" sz="3600" dirty="0"/>
              <a:t> for </a:t>
            </a:r>
            <a:r>
              <a:rPr lang="fi-FI" sz="3600" dirty="0" err="1"/>
              <a:t>free-time</a:t>
            </a:r>
            <a:r>
              <a:rPr lang="fi-FI" sz="3600" dirty="0"/>
              <a:t> PA </a:t>
            </a:r>
            <a:r>
              <a:rPr lang="fi-FI" sz="3600" dirty="0" err="1"/>
              <a:t>predicted</a:t>
            </a:r>
            <a:r>
              <a:rPr lang="fi-FI" sz="3600" dirty="0"/>
              <a:t> </a:t>
            </a:r>
            <a:r>
              <a:rPr lang="fi-FI" sz="3600" dirty="0" err="1"/>
              <a:t>social</a:t>
            </a:r>
            <a:r>
              <a:rPr lang="fi-FI" sz="3600" dirty="0"/>
              <a:t> </a:t>
            </a:r>
            <a:r>
              <a:rPr lang="fi-FI" sz="3600" dirty="0" err="1"/>
              <a:t>cognitive</a:t>
            </a:r>
            <a:r>
              <a:rPr lang="fi-FI" sz="3600" dirty="0"/>
              <a:t> </a:t>
            </a:r>
            <a:r>
              <a:rPr lang="fi-FI" sz="3600" dirty="0" err="1"/>
              <a:t>constructs</a:t>
            </a:r>
            <a:r>
              <a:rPr lang="fi-FI" sz="3600" dirty="0"/>
              <a:t/>
            </a:r>
            <a:br>
              <a:rPr lang="fi-FI" sz="3600" dirty="0"/>
            </a:br>
            <a:r>
              <a:rPr lang="fi-FI" sz="3600" dirty="0"/>
              <a:t/>
            </a:r>
            <a:br>
              <a:rPr lang="fi-FI" sz="3600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098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2"/>
          <p:cNvSpPr>
            <a:spLocks noChangeArrowheads="1"/>
          </p:cNvSpPr>
          <p:nvPr/>
        </p:nvSpPr>
        <p:spPr bwMode="auto">
          <a:xfrm>
            <a:off x="6589162" y="2893145"/>
            <a:ext cx="1096605" cy="696203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Perceived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Behavioral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Control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0" name="Rectangle 73"/>
          <p:cNvSpPr>
            <a:spLocks noChangeArrowheads="1"/>
          </p:cNvSpPr>
          <p:nvPr/>
        </p:nvSpPr>
        <p:spPr bwMode="auto">
          <a:xfrm>
            <a:off x="3934967" y="-1891133"/>
            <a:ext cx="138564" cy="22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514350">
              <a:defRPr/>
            </a:pPr>
            <a:endParaRPr lang="fi-FI" sz="1013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1" name="Rectangle 96"/>
          <p:cNvSpPr>
            <a:spLocks noChangeArrowheads="1"/>
          </p:cNvSpPr>
          <p:nvPr/>
        </p:nvSpPr>
        <p:spPr bwMode="auto">
          <a:xfrm>
            <a:off x="3934967" y="-1188451"/>
            <a:ext cx="165751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altLang="fi-FI" sz="4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altLang="fi-FI" sz="135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fi-FI" altLang="fi-FI" sz="135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fi-FI" altLang="fi-FI" sz="13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i-FI" sz="7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fi-FI" altLang="fi-FI" sz="4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altLang="fi-FI" sz="135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Line 35"/>
          <p:cNvSpPr>
            <a:spLocks noChangeShapeType="1"/>
          </p:cNvSpPr>
          <p:nvPr/>
        </p:nvSpPr>
        <p:spPr bwMode="auto">
          <a:xfrm>
            <a:off x="9096563" y="1758649"/>
            <a:ext cx="295024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" name="Line 34"/>
          <p:cNvSpPr>
            <a:spLocks noChangeShapeType="1"/>
          </p:cNvSpPr>
          <p:nvPr/>
        </p:nvSpPr>
        <p:spPr bwMode="auto">
          <a:xfrm flipV="1">
            <a:off x="6288225" y="1741662"/>
            <a:ext cx="31891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" name="Line 33"/>
          <p:cNvSpPr>
            <a:spLocks noChangeShapeType="1"/>
          </p:cNvSpPr>
          <p:nvPr/>
        </p:nvSpPr>
        <p:spPr bwMode="auto">
          <a:xfrm flipV="1">
            <a:off x="7667786" y="1774044"/>
            <a:ext cx="444274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0" name="Line 31"/>
          <p:cNvSpPr>
            <a:spLocks noChangeShapeType="1"/>
          </p:cNvSpPr>
          <p:nvPr/>
        </p:nvSpPr>
        <p:spPr bwMode="auto">
          <a:xfrm>
            <a:off x="4639441" y="1804771"/>
            <a:ext cx="342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1" name="Line 30"/>
          <p:cNvSpPr>
            <a:spLocks noChangeShapeType="1"/>
          </p:cNvSpPr>
          <p:nvPr/>
        </p:nvSpPr>
        <p:spPr bwMode="auto">
          <a:xfrm flipV="1">
            <a:off x="5682563" y="287111"/>
            <a:ext cx="924580" cy="107950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2" name="Line 29"/>
          <p:cNvSpPr>
            <a:spLocks noChangeShapeType="1"/>
          </p:cNvSpPr>
          <p:nvPr/>
        </p:nvSpPr>
        <p:spPr bwMode="auto">
          <a:xfrm flipV="1">
            <a:off x="7685766" y="2217039"/>
            <a:ext cx="906600" cy="1022750"/>
          </a:xfrm>
          <a:prstGeom prst="line">
            <a:avLst/>
          </a:prstGeom>
          <a:noFill/>
          <a:ln w="19050">
            <a:solidFill>
              <a:srgbClr val="00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3" name="Line 28"/>
          <p:cNvSpPr>
            <a:spLocks noChangeShapeType="1"/>
          </p:cNvSpPr>
          <p:nvPr/>
        </p:nvSpPr>
        <p:spPr bwMode="auto">
          <a:xfrm>
            <a:off x="7667786" y="330535"/>
            <a:ext cx="924580" cy="102275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" name="Line 27"/>
          <p:cNvSpPr>
            <a:spLocks noChangeShapeType="1"/>
          </p:cNvSpPr>
          <p:nvPr/>
        </p:nvSpPr>
        <p:spPr bwMode="auto">
          <a:xfrm>
            <a:off x="5671847" y="2204368"/>
            <a:ext cx="913489" cy="105661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2994217" y="1804771"/>
            <a:ext cx="4286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 flipH="1">
            <a:off x="4958638" y="251005"/>
            <a:ext cx="0" cy="360045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7" name="AutoShape 24"/>
          <p:cNvSpPr>
            <a:spLocks noChangeArrowheads="1"/>
          </p:cNvSpPr>
          <p:nvPr/>
        </p:nvSpPr>
        <p:spPr bwMode="auto">
          <a:xfrm>
            <a:off x="4997050" y="1348836"/>
            <a:ext cx="1310033" cy="850419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Autonomous</a:t>
            </a:r>
            <a:endParaRPr lang="en-US" altLang="fi-FI" sz="12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Motivation</a:t>
            </a:r>
            <a:endParaRPr lang="en-US" altLang="fi-FI" sz="12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(Leisure-time)</a:t>
            </a:r>
            <a:endParaRPr lang="en-US" altLang="fi-FI" sz="12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AutoShape 23"/>
          <p:cNvSpPr>
            <a:spLocks noChangeArrowheads="1"/>
          </p:cNvSpPr>
          <p:nvPr/>
        </p:nvSpPr>
        <p:spPr bwMode="auto">
          <a:xfrm>
            <a:off x="8118123" y="1353285"/>
            <a:ext cx="942975" cy="86375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Intention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AutoShape 21"/>
          <p:cNvSpPr>
            <a:spLocks noChangeArrowheads="1"/>
          </p:cNvSpPr>
          <p:nvPr/>
        </p:nvSpPr>
        <p:spPr bwMode="auto">
          <a:xfrm>
            <a:off x="6612188" y="133444"/>
            <a:ext cx="1050555" cy="442003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Attitude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9391588" y="1366619"/>
            <a:ext cx="1194013" cy="8504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Physical Activity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Behavior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fi-FI" sz="135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" name="AutoShape 19"/>
          <p:cNvSpPr>
            <a:spLocks noChangeArrowheads="1"/>
          </p:cNvSpPr>
          <p:nvPr/>
        </p:nvSpPr>
        <p:spPr bwMode="auto">
          <a:xfrm>
            <a:off x="1617856" y="1437179"/>
            <a:ext cx="1376361" cy="7798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Perceived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Autonomy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Support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" name="AutoShape 18"/>
          <p:cNvSpPr>
            <a:spLocks noChangeArrowheads="1"/>
          </p:cNvSpPr>
          <p:nvPr/>
        </p:nvSpPr>
        <p:spPr bwMode="auto">
          <a:xfrm>
            <a:off x="6585337" y="1366619"/>
            <a:ext cx="1077407" cy="85042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Subjective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Norm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" name="Freeform 16"/>
          <p:cNvSpPr>
            <a:spLocks/>
          </p:cNvSpPr>
          <p:nvPr/>
        </p:nvSpPr>
        <p:spPr bwMode="auto">
          <a:xfrm rot="204385">
            <a:off x="6176393" y="765555"/>
            <a:ext cx="2165994" cy="648779"/>
          </a:xfrm>
          <a:custGeom>
            <a:avLst/>
            <a:gdLst>
              <a:gd name="T0" fmla="*/ 0 w 3420"/>
              <a:gd name="T1" fmla="*/ 1110 h 1110"/>
              <a:gd name="T2" fmla="*/ 1800 w 3420"/>
              <a:gd name="T3" fmla="*/ 30 h 1110"/>
              <a:gd name="T4" fmla="*/ 3420 w 3420"/>
              <a:gd name="T5" fmla="*/ 930 h 1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20" h="1110">
                <a:moveTo>
                  <a:pt x="0" y="1110"/>
                </a:moveTo>
                <a:cubicBezTo>
                  <a:pt x="615" y="585"/>
                  <a:pt x="1230" y="60"/>
                  <a:pt x="1800" y="30"/>
                </a:cubicBezTo>
                <a:cubicBezTo>
                  <a:pt x="2370" y="0"/>
                  <a:pt x="2895" y="465"/>
                  <a:pt x="3420" y="93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9025973" y="1484488"/>
            <a:ext cx="46390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15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8042254" y="570216"/>
            <a:ext cx="539004" cy="19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75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21</a:t>
            </a:r>
            <a:r>
              <a:rPr lang="en-GB" altLang="fi-FI" sz="1400" b="1" baseline="30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5522976" y="916874"/>
            <a:ext cx="565746" cy="1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.34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" name="AutoShape 12"/>
          <p:cNvSpPr>
            <a:spLocks noChangeArrowheads="1"/>
          </p:cNvSpPr>
          <p:nvPr/>
        </p:nvSpPr>
        <p:spPr bwMode="auto">
          <a:xfrm>
            <a:off x="3409094" y="1398030"/>
            <a:ext cx="1248857" cy="8063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Autonomous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Motivation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(PE)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6128590" y="855417"/>
            <a:ext cx="645646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33</a:t>
            </a:r>
            <a:r>
              <a:rPr lang="en-GB" altLang="fi-FI" sz="1600" b="1" baseline="30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5966623" y="2982877"/>
            <a:ext cx="53130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40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4" name="Text Box 9"/>
          <p:cNvSpPr txBox="1">
            <a:spLocks noChangeArrowheads="1"/>
          </p:cNvSpPr>
          <p:nvPr/>
        </p:nvSpPr>
        <p:spPr bwMode="auto">
          <a:xfrm>
            <a:off x="7681385" y="1492449"/>
            <a:ext cx="64212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15</a:t>
            </a:r>
            <a:r>
              <a:rPr lang="en-GB" altLang="fi-FI" sz="1400" b="1" baseline="30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endParaRPr lang="en-GB" altLang="fi-FI" sz="1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5" name="Text Box 8"/>
          <p:cNvSpPr txBox="1">
            <a:spLocks noChangeArrowheads="1"/>
          </p:cNvSpPr>
          <p:nvPr/>
        </p:nvSpPr>
        <p:spPr bwMode="auto">
          <a:xfrm>
            <a:off x="7617634" y="2728241"/>
            <a:ext cx="40481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.10</a:t>
            </a:r>
            <a:endParaRPr lang="en-GB" altLang="fi-FI" sz="1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6235447" y="1478287"/>
            <a:ext cx="49340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.20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" name="Text Box 6"/>
          <p:cNvSpPr txBox="1">
            <a:spLocks noChangeArrowheads="1"/>
          </p:cNvSpPr>
          <p:nvPr/>
        </p:nvSpPr>
        <p:spPr bwMode="auto">
          <a:xfrm>
            <a:off x="4588240" y="1570601"/>
            <a:ext cx="50596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.40</a:t>
            </a:r>
            <a:r>
              <a:rPr lang="en-GB" altLang="fi-FI" sz="12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2945462" y="1570600"/>
            <a:ext cx="54236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.29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3" name="Rectangle 38"/>
          <p:cNvSpPr>
            <a:spLocks noChangeArrowheads="1"/>
          </p:cNvSpPr>
          <p:nvPr/>
        </p:nvSpPr>
        <p:spPr bwMode="auto">
          <a:xfrm>
            <a:off x="2804688" y="-161338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4" name="Rectangle 62"/>
          <p:cNvSpPr>
            <a:spLocks noChangeArrowheads="1"/>
          </p:cNvSpPr>
          <p:nvPr/>
        </p:nvSpPr>
        <p:spPr bwMode="auto">
          <a:xfrm>
            <a:off x="2804688" y="1011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5863" y="-949469"/>
            <a:ext cx="4572000" cy="51552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/>
            <a:r>
              <a:rPr lang="fi-FI" sz="1400" dirty="0">
                <a:solidFill>
                  <a:srgbClr val="000000"/>
                </a:solidFill>
                <a:latin typeface="Calibri" panose="020F0502020204030204"/>
              </a:rPr>
              <a:t/>
            </a:r>
            <a:br>
              <a:rPr lang="fi-FI" sz="1400" dirty="0">
                <a:solidFill>
                  <a:srgbClr val="000000"/>
                </a:solidFill>
                <a:latin typeface="Calibri" panose="020F0502020204030204"/>
              </a:rPr>
            </a:br>
            <a:endParaRPr lang="fi-FI" sz="135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6" name="Line 29"/>
          <p:cNvSpPr>
            <a:spLocks noChangeShapeType="1"/>
          </p:cNvSpPr>
          <p:nvPr/>
        </p:nvSpPr>
        <p:spPr bwMode="auto">
          <a:xfrm flipV="1">
            <a:off x="7689593" y="2217039"/>
            <a:ext cx="2303295" cy="111084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8111553" y="2749946"/>
            <a:ext cx="548946" cy="30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</a:rPr>
              <a:t>-.15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" name="Text Box 37"/>
          <p:cNvSpPr txBox="1">
            <a:spLocks noChangeArrowheads="1"/>
          </p:cNvSpPr>
          <p:nvPr/>
        </p:nvSpPr>
        <p:spPr bwMode="auto">
          <a:xfrm>
            <a:off x="1762040" y="3122175"/>
            <a:ext cx="1543050" cy="57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EDUCATIONAL CONTEXT</a:t>
            </a:r>
            <a:endParaRPr lang="en-US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2" name="Text Box 37"/>
          <p:cNvSpPr txBox="1">
            <a:spLocks noChangeArrowheads="1"/>
          </p:cNvSpPr>
          <p:nvPr/>
        </p:nvSpPr>
        <p:spPr bwMode="auto">
          <a:xfrm>
            <a:off x="8917446" y="3122175"/>
            <a:ext cx="1543050" cy="57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LEISURE-TIME CONTEXT</a:t>
            </a:r>
            <a:endParaRPr lang="en-US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23272" y="5001524"/>
            <a:ext cx="7886700" cy="1325563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3600" dirty="0" err="1"/>
              <a:t>Autonomous</a:t>
            </a:r>
            <a:r>
              <a:rPr lang="fi-FI" sz="3600" dirty="0"/>
              <a:t> </a:t>
            </a:r>
            <a:r>
              <a:rPr lang="fi-FI" sz="3600" dirty="0" err="1"/>
              <a:t>motivation</a:t>
            </a:r>
            <a:r>
              <a:rPr lang="fi-FI" sz="3600" dirty="0"/>
              <a:t> for </a:t>
            </a:r>
            <a:r>
              <a:rPr lang="fi-FI" sz="3600" dirty="0" err="1"/>
              <a:t>leisure</a:t>
            </a:r>
            <a:r>
              <a:rPr lang="fi-FI" sz="3600" dirty="0"/>
              <a:t> </a:t>
            </a:r>
            <a:r>
              <a:rPr lang="fi-FI" sz="3600" dirty="0" err="1"/>
              <a:t>time</a:t>
            </a:r>
            <a:r>
              <a:rPr lang="fi-FI" sz="3600" dirty="0"/>
              <a:t> </a:t>
            </a:r>
            <a:r>
              <a:rPr lang="fi-FI" sz="3600" dirty="0"/>
              <a:t>PA </a:t>
            </a:r>
            <a:r>
              <a:rPr lang="fi-FI" sz="3600" dirty="0" err="1"/>
              <a:t>predicted</a:t>
            </a:r>
            <a:r>
              <a:rPr lang="fi-FI" sz="3600" dirty="0"/>
              <a:t> intention </a:t>
            </a:r>
            <a:r>
              <a:rPr lang="fi-FI" sz="3600" dirty="0" err="1"/>
              <a:t>better</a:t>
            </a:r>
            <a:r>
              <a:rPr lang="fi-FI" sz="3600" dirty="0"/>
              <a:t> </a:t>
            </a:r>
            <a:r>
              <a:rPr lang="fi-FI" sz="3600" dirty="0" err="1"/>
              <a:t>than</a:t>
            </a:r>
            <a:r>
              <a:rPr lang="fi-FI" sz="3600" dirty="0"/>
              <a:t> </a:t>
            </a:r>
            <a:r>
              <a:rPr lang="fi-FI" sz="3600" dirty="0" err="1"/>
              <a:t>social</a:t>
            </a:r>
            <a:r>
              <a:rPr lang="fi-FI" sz="3600" dirty="0"/>
              <a:t> </a:t>
            </a:r>
            <a:r>
              <a:rPr lang="fi-FI" sz="3600" dirty="0" err="1"/>
              <a:t>cognitive</a:t>
            </a:r>
            <a:r>
              <a:rPr lang="fi-FI" sz="3600" dirty="0"/>
              <a:t> </a:t>
            </a:r>
            <a:r>
              <a:rPr lang="fi-FI" sz="3600" dirty="0" err="1"/>
              <a:t>constructs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387774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2"/>
          <p:cNvSpPr>
            <a:spLocks noChangeArrowheads="1"/>
          </p:cNvSpPr>
          <p:nvPr/>
        </p:nvSpPr>
        <p:spPr bwMode="auto">
          <a:xfrm>
            <a:off x="6589162" y="2893145"/>
            <a:ext cx="1096605" cy="6962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Perceived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Behavioral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Control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0" name="Rectangle 73"/>
          <p:cNvSpPr>
            <a:spLocks noChangeArrowheads="1"/>
          </p:cNvSpPr>
          <p:nvPr/>
        </p:nvSpPr>
        <p:spPr bwMode="auto">
          <a:xfrm>
            <a:off x="3934967" y="-1891133"/>
            <a:ext cx="138564" cy="22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514350">
              <a:defRPr/>
            </a:pPr>
            <a:endParaRPr lang="fi-FI" sz="1013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1" name="Rectangle 96"/>
          <p:cNvSpPr>
            <a:spLocks noChangeArrowheads="1"/>
          </p:cNvSpPr>
          <p:nvPr/>
        </p:nvSpPr>
        <p:spPr bwMode="auto">
          <a:xfrm>
            <a:off x="3934967" y="-1188451"/>
            <a:ext cx="165751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altLang="fi-FI" sz="4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altLang="fi-FI" sz="135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fi-FI" altLang="fi-FI" sz="135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fi-FI" altLang="fi-FI" sz="13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i-FI" sz="7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fi-FI" altLang="fi-FI" sz="4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altLang="fi-FI" sz="135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Line 35"/>
          <p:cNvSpPr>
            <a:spLocks noChangeShapeType="1"/>
          </p:cNvSpPr>
          <p:nvPr/>
        </p:nvSpPr>
        <p:spPr bwMode="auto">
          <a:xfrm>
            <a:off x="9096563" y="1758649"/>
            <a:ext cx="295024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" name="Line 34"/>
          <p:cNvSpPr>
            <a:spLocks noChangeShapeType="1"/>
          </p:cNvSpPr>
          <p:nvPr/>
        </p:nvSpPr>
        <p:spPr bwMode="auto">
          <a:xfrm flipV="1">
            <a:off x="6288225" y="1741662"/>
            <a:ext cx="31891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" name="Line 33"/>
          <p:cNvSpPr>
            <a:spLocks noChangeShapeType="1"/>
          </p:cNvSpPr>
          <p:nvPr/>
        </p:nvSpPr>
        <p:spPr bwMode="auto">
          <a:xfrm flipV="1">
            <a:off x="7667786" y="1774044"/>
            <a:ext cx="444274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0" name="Line 31"/>
          <p:cNvSpPr>
            <a:spLocks noChangeShapeType="1"/>
          </p:cNvSpPr>
          <p:nvPr/>
        </p:nvSpPr>
        <p:spPr bwMode="auto">
          <a:xfrm>
            <a:off x="4639441" y="1804771"/>
            <a:ext cx="342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1" name="Line 30"/>
          <p:cNvSpPr>
            <a:spLocks noChangeShapeType="1"/>
          </p:cNvSpPr>
          <p:nvPr/>
        </p:nvSpPr>
        <p:spPr bwMode="auto">
          <a:xfrm flipV="1">
            <a:off x="5682563" y="287111"/>
            <a:ext cx="924580" cy="107950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2" name="Line 29"/>
          <p:cNvSpPr>
            <a:spLocks noChangeShapeType="1"/>
          </p:cNvSpPr>
          <p:nvPr/>
        </p:nvSpPr>
        <p:spPr bwMode="auto">
          <a:xfrm flipV="1">
            <a:off x="7685766" y="2217039"/>
            <a:ext cx="906600" cy="1022750"/>
          </a:xfrm>
          <a:prstGeom prst="line">
            <a:avLst/>
          </a:prstGeom>
          <a:noFill/>
          <a:ln w="19050">
            <a:solidFill>
              <a:srgbClr val="00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3" name="Line 28"/>
          <p:cNvSpPr>
            <a:spLocks noChangeShapeType="1"/>
          </p:cNvSpPr>
          <p:nvPr/>
        </p:nvSpPr>
        <p:spPr bwMode="auto">
          <a:xfrm>
            <a:off x="7667786" y="330535"/>
            <a:ext cx="924580" cy="102275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" name="Line 27"/>
          <p:cNvSpPr>
            <a:spLocks noChangeShapeType="1"/>
          </p:cNvSpPr>
          <p:nvPr/>
        </p:nvSpPr>
        <p:spPr bwMode="auto">
          <a:xfrm>
            <a:off x="5671847" y="2204368"/>
            <a:ext cx="913489" cy="105661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2994217" y="1804771"/>
            <a:ext cx="4286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 flipH="1">
            <a:off x="4958638" y="251005"/>
            <a:ext cx="0" cy="360045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7" name="AutoShape 24"/>
          <p:cNvSpPr>
            <a:spLocks noChangeArrowheads="1"/>
          </p:cNvSpPr>
          <p:nvPr/>
        </p:nvSpPr>
        <p:spPr bwMode="auto">
          <a:xfrm>
            <a:off x="4997050" y="1348836"/>
            <a:ext cx="1310033" cy="8504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Autonomous</a:t>
            </a:r>
            <a:endParaRPr lang="en-US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Motivation</a:t>
            </a:r>
            <a:endParaRPr lang="en-US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(Leisure-time)</a:t>
            </a:r>
            <a:endParaRPr lang="en-US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AutoShape 23"/>
          <p:cNvSpPr>
            <a:spLocks noChangeArrowheads="1"/>
          </p:cNvSpPr>
          <p:nvPr/>
        </p:nvSpPr>
        <p:spPr bwMode="auto">
          <a:xfrm>
            <a:off x="8118123" y="1353285"/>
            <a:ext cx="942975" cy="86375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Intention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AutoShape 21"/>
          <p:cNvSpPr>
            <a:spLocks noChangeArrowheads="1"/>
          </p:cNvSpPr>
          <p:nvPr/>
        </p:nvSpPr>
        <p:spPr bwMode="auto">
          <a:xfrm>
            <a:off x="6612188" y="133444"/>
            <a:ext cx="1050555" cy="4420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Attitude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9391588" y="1366619"/>
            <a:ext cx="1194013" cy="85042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Physical Activity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Behavior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fi-FI" sz="135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" name="AutoShape 19"/>
          <p:cNvSpPr>
            <a:spLocks noChangeArrowheads="1"/>
          </p:cNvSpPr>
          <p:nvPr/>
        </p:nvSpPr>
        <p:spPr bwMode="auto">
          <a:xfrm>
            <a:off x="1617856" y="1437179"/>
            <a:ext cx="1376361" cy="7798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Perceived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Autonomy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Support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" name="AutoShape 18"/>
          <p:cNvSpPr>
            <a:spLocks noChangeArrowheads="1"/>
          </p:cNvSpPr>
          <p:nvPr/>
        </p:nvSpPr>
        <p:spPr bwMode="auto">
          <a:xfrm>
            <a:off x="6585337" y="1366619"/>
            <a:ext cx="1077407" cy="8504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Subjective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Norm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" name="Freeform 16"/>
          <p:cNvSpPr>
            <a:spLocks/>
          </p:cNvSpPr>
          <p:nvPr/>
        </p:nvSpPr>
        <p:spPr bwMode="auto">
          <a:xfrm rot="204385">
            <a:off x="6176393" y="765555"/>
            <a:ext cx="2165994" cy="648779"/>
          </a:xfrm>
          <a:custGeom>
            <a:avLst/>
            <a:gdLst>
              <a:gd name="T0" fmla="*/ 0 w 3420"/>
              <a:gd name="T1" fmla="*/ 1110 h 1110"/>
              <a:gd name="T2" fmla="*/ 1800 w 3420"/>
              <a:gd name="T3" fmla="*/ 30 h 1110"/>
              <a:gd name="T4" fmla="*/ 3420 w 3420"/>
              <a:gd name="T5" fmla="*/ 930 h 1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20" h="1110">
                <a:moveTo>
                  <a:pt x="0" y="1110"/>
                </a:moveTo>
                <a:cubicBezTo>
                  <a:pt x="615" y="585"/>
                  <a:pt x="1230" y="60"/>
                  <a:pt x="1800" y="30"/>
                </a:cubicBezTo>
                <a:cubicBezTo>
                  <a:pt x="2370" y="0"/>
                  <a:pt x="2895" y="465"/>
                  <a:pt x="3420" y="93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8994391" y="1484488"/>
            <a:ext cx="46390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15</a:t>
            </a:r>
            <a:r>
              <a:rPr lang="en-GB" altLang="fi-FI" sz="1400" b="1" baseline="30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endParaRPr lang="en-GB" altLang="fi-FI" sz="1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8042254" y="570216"/>
            <a:ext cx="539004" cy="19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7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21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5522976" y="916874"/>
            <a:ext cx="565746" cy="1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.34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" name="AutoShape 12"/>
          <p:cNvSpPr>
            <a:spLocks noChangeArrowheads="1"/>
          </p:cNvSpPr>
          <p:nvPr/>
        </p:nvSpPr>
        <p:spPr bwMode="auto">
          <a:xfrm>
            <a:off x="3409094" y="1398030"/>
            <a:ext cx="1248857" cy="8063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Autonomous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Motivation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(PE)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6128590" y="855417"/>
            <a:ext cx="645646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33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5966623" y="2982877"/>
            <a:ext cx="53130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40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4" name="Text Box 9"/>
          <p:cNvSpPr txBox="1">
            <a:spLocks noChangeArrowheads="1"/>
          </p:cNvSpPr>
          <p:nvPr/>
        </p:nvSpPr>
        <p:spPr bwMode="auto">
          <a:xfrm>
            <a:off x="7681385" y="1492449"/>
            <a:ext cx="64212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15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5" name="Text Box 8"/>
          <p:cNvSpPr txBox="1">
            <a:spLocks noChangeArrowheads="1"/>
          </p:cNvSpPr>
          <p:nvPr/>
        </p:nvSpPr>
        <p:spPr bwMode="auto">
          <a:xfrm>
            <a:off x="7617634" y="2728241"/>
            <a:ext cx="40481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.10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6235447" y="1478287"/>
            <a:ext cx="49340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.20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" name="Text Box 6"/>
          <p:cNvSpPr txBox="1">
            <a:spLocks noChangeArrowheads="1"/>
          </p:cNvSpPr>
          <p:nvPr/>
        </p:nvSpPr>
        <p:spPr bwMode="auto">
          <a:xfrm>
            <a:off x="4588240" y="1570601"/>
            <a:ext cx="50596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.40</a:t>
            </a:r>
            <a:r>
              <a:rPr lang="en-GB" altLang="fi-FI" sz="12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2945462" y="1570600"/>
            <a:ext cx="54236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.29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3" name="Rectangle 38"/>
          <p:cNvSpPr>
            <a:spLocks noChangeArrowheads="1"/>
          </p:cNvSpPr>
          <p:nvPr/>
        </p:nvSpPr>
        <p:spPr bwMode="auto">
          <a:xfrm>
            <a:off x="2804688" y="-161338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4" name="Rectangle 62"/>
          <p:cNvSpPr>
            <a:spLocks noChangeArrowheads="1"/>
          </p:cNvSpPr>
          <p:nvPr/>
        </p:nvSpPr>
        <p:spPr bwMode="auto">
          <a:xfrm>
            <a:off x="2804688" y="1011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5863" y="-949469"/>
            <a:ext cx="4572000" cy="51552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/>
            <a:r>
              <a:rPr lang="fi-FI" sz="1400" dirty="0">
                <a:solidFill>
                  <a:srgbClr val="000000"/>
                </a:solidFill>
                <a:latin typeface="Calibri" panose="020F0502020204030204"/>
              </a:rPr>
              <a:t/>
            </a:r>
            <a:br>
              <a:rPr lang="fi-FI" sz="1400" dirty="0">
                <a:solidFill>
                  <a:srgbClr val="000000"/>
                </a:solidFill>
                <a:latin typeface="Calibri" panose="020F0502020204030204"/>
              </a:rPr>
            </a:br>
            <a:endParaRPr lang="fi-FI" sz="135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6" name="Line 29"/>
          <p:cNvSpPr>
            <a:spLocks noChangeShapeType="1"/>
          </p:cNvSpPr>
          <p:nvPr/>
        </p:nvSpPr>
        <p:spPr bwMode="auto">
          <a:xfrm flipV="1">
            <a:off x="7689593" y="2217039"/>
            <a:ext cx="2303295" cy="111084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8111553" y="2749946"/>
            <a:ext cx="548946" cy="30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</a:rPr>
              <a:t>-.15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" name="Text Box 37"/>
          <p:cNvSpPr txBox="1">
            <a:spLocks noChangeArrowheads="1"/>
          </p:cNvSpPr>
          <p:nvPr/>
        </p:nvSpPr>
        <p:spPr bwMode="auto">
          <a:xfrm>
            <a:off x="1762040" y="3122175"/>
            <a:ext cx="1543050" cy="57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EDUCATIONAL CONTEXT</a:t>
            </a:r>
            <a:endParaRPr lang="en-US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2" name="Text Box 37"/>
          <p:cNvSpPr txBox="1">
            <a:spLocks noChangeArrowheads="1"/>
          </p:cNvSpPr>
          <p:nvPr/>
        </p:nvSpPr>
        <p:spPr bwMode="auto">
          <a:xfrm>
            <a:off x="8917446" y="3122175"/>
            <a:ext cx="1543050" cy="57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LEISURE-TIME CONTEXT</a:t>
            </a:r>
            <a:endParaRPr lang="en-US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23272" y="5001524"/>
            <a:ext cx="7886700" cy="1325563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3600" dirty="0"/>
              <a:t>I</a:t>
            </a:r>
            <a:r>
              <a:rPr lang="fi-FI" sz="3600" dirty="0"/>
              <a:t>ntention </a:t>
            </a:r>
            <a:r>
              <a:rPr lang="fi-FI" sz="3600" dirty="0" err="1"/>
              <a:t>predicted</a:t>
            </a:r>
            <a:r>
              <a:rPr lang="fi-FI" sz="3600" dirty="0"/>
              <a:t> </a:t>
            </a:r>
            <a:r>
              <a:rPr lang="fi-FI" sz="3600" dirty="0" err="1"/>
              <a:t>behaviour</a:t>
            </a:r>
            <a:r>
              <a:rPr lang="fi-FI" sz="3600" dirty="0"/>
              <a:t> </a:t>
            </a:r>
            <a:r>
              <a:rPr lang="fi-FI" sz="3600" dirty="0" err="1"/>
              <a:t>only</a:t>
            </a:r>
            <a:r>
              <a:rPr lang="fi-FI" sz="3600" dirty="0"/>
              <a:t> </a:t>
            </a:r>
            <a:r>
              <a:rPr lang="fi-FI" sz="3600" dirty="0" err="1"/>
              <a:t>marginally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28563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2"/>
          <p:cNvSpPr>
            <a:spLocks noChangeArrowheads="1"/>
          </p:cNvSpPr>
          <p:nvPr/>
        </p:nvSpPr>
        <p:spPr bwMode="auto">
          <a:xfrm>
            <a:off x="6589162" y="2893145"/>
            <a:ext cx="1096605" cy="6962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Perceived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Behavioral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Control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0" name="Rectangle 73"/>
          <p:cNvSpPr>
            <a:spLocks noChangeArrowheads="1"/>
          </p:cNvSpPr>
          <p:nvPr/>
        </p:nvSpPr>
        <p:spPr bwMode="auto">
          <a:xfrm>
            <a:off x="3934967" y="-1891133"/>
            <a:ext cx="138564" cy="22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514350">
              <a:defRPr/>
            </a:pPr>
            <a:endParaRPr lang="fi-FI" sz="1013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1" name="Rectangle 96"/>
          <p:cNvSpPr>
            <a:spLocks noChangeArrowheads="1"/>
          </p:cNvSpPr>
          <p:nvPr/>
        </p:nvSpPr>
        <p:spPr bwMode="auto">
          <a:xfrm>
            <a:off x="3934967" y="-1188451"/>
            <a:ext cx="165751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altLang="fi-FI" sz="4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altLang="fi-FI" sz="135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fi-FI" altLang="fi-FI" sz="135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fi-FI" altLang="fi-FI" sz="13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i-FI" sz="7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fi-FI" altLang="fi-FI" sz="4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altLang="fi-FI" sz="135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Line 35"/>
          <p:cNvSpPr>
            <a:spLocks noChangeShapeType="1"/>
          </p:cNvSpPr>
          <p:nvPr/>
        </p:nvSpPr>
        <p:spPr bwMode="auto">
          <a:xfrm>
            <a:off x="9096563" y="1758649"/>
            <a:ext cx="295024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" name="Line 34"/>
          <p:cNvSpPr>
            <a:spLocks noChangeShapeType="1"/>
          </p:cNvSpPr>
          <p:nvPr/>
        </p:nvSpPr>
        <p:spPr bwMode="auto">
          <a:xfrm flipV="1">
            <a:off x="6288225" y="1741662"/>
            <a:ext cx="31891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" name="Line 33"/>
          <p:cNvSpPr>
            <a:spLocks noChangeShapeType="1"/>
          </p:cNvSpPr>
          <p:nvPr/>
        </p:nvSpPr>
        <p:spPr bwMode="auto">
          <a:xfrm flipV="1">
            <a:off x="7667786" y="1774044"/>
            <a:ext cx="444274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0" name="Line 31"/>
          <p:cNvSpPr>
            <a:spLocks noChangeShapeType="1"/>
          </p:cNvSpPr>
          <p:nvPr/>
        </p:nvSpPr>
        <p:spPr bwMode="auto">
          <a:xfrm>
            <a:off x="4639441" y="1804771"/>
            <a:ext cx="342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1" name="Line 30"/>
          <p:cNvSpPr>
            <a:spLocks noChangeShapeType="1"/>
          </p:cNvSpPr>
          <p:nvPr/>
        </p:nvSpPr>
        <p:spPr bwMode="auto">
          <a:xfrm flipV="1">
            <a:off x="5682563" y="287111"/>
            <a:ext cx="924580" cy="107950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2" name="Line 29"/>
          <p:cNvSpPr>
            <a:spLocks noChangeShapeType="1"/>
          </p:cNvSpPr>
          <p:nvPr/>
        </p:nvSpPr>
        <p:spPr bwMode="auto">
          <a:xfrm flipV="1">
            <a:off x="7685766" y="2217039"/>
            <a:ext cx="906600" cy="1022750"/>
          </a:xfrm>
          <a:prstGeom prst="line">
            <a:avLst/>
          </a:prstGeom>
          <a:noFill/>
          <a:ln w="19050">
            <a:solidFill>
              <a:srgbClr val="00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3" name="Line 28"/>
          <p:cNvSpPr>
            <a:spLocks noChangeShapeType="1"/>
          </p:cNvSpPr>
          <p:nvPr/>
        </p:nvSpPr>
        <p:spPr bwMode="auto">
          <a:xfrm>
            <a:off x="7667786" y="330535"/>
            <a:ext cx="924580" cy="102275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" name="Line 27"/>
          <p:cNvSpPr>
            <a:spLocks noChangeShapeType="1"/>
          </p:cNvSpPr>
          <p:nvPr/>
        </p:nvSpPr>
        <p:spPr bwMode="auto">
          <a:xfrm>
            <a:off x="5671847" y="2204368"/>
            <a:ext cx="913489" cy="105661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2994217" y="1804771"/>
            <a:ext cx="4286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 flipH="1">
            <a:off x="4958638" y="251005"/>
            <a:ext cx="0" cy="360045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7" name="AutoShape 24"/>
          <p:cNvSpPr>
            <a:spLocks noChangeArrowheads="1"/>
          </p:cNvSpPr>
          <p:nvPr/>
        </p:nvSpPr>
        <p:spPr bwMode="auto">
          <a:xfrm>
            <a:off x="4997050" y="1348836"/>
            <a:ext cx="1310033" cy="8504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Autonomous</a:t>
            </a:r>
            <a:endParaRPr lang="en-US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Motivation</a:t>
            </a:r>
            <a:endParaRPr lang="en-US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(Leisure-time)</a:t>
            </a:r>
            <a:endParaRPr lang="en-US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AutoShape 23"/>
          <p:cNvSpPr>
            <a:spLocks noChangeArrowheads="1"/>
          </p:cNvSpPr>
          <p:nvPr/>
        </p:nvSpPr>
        <p:spPr bwMode="auto">
          <a:xfrm>
            <a:off x="8118123" y="1353285"/>
            <a:ext cx="942975" cy="86375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Intention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AutoShape 21"/>
          <p:cNvSpPr>
            <a:spLocks noChangeArrowheads="1"/>
          </p:cNvSpPr>
          <p:nvPr/>
        </p:nvSpPr>
        <p:spPr bwMode="auto">
          <a:xfrm>
            <a:off x="6612188" y="133444"/>
            <a:ext cx="1050555" cy="4420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Attitude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9391588" y="1366619"/>
            <a:ext cx="1194013" cy="8504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Physical Activity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Behavior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fi-FI" sz="135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" name="AutoShape 19"/>
          <p:cNvSpPr>
            <a:spLocks noChangeArrowheads="1"/>
          </p:cNvSpPr>
          <p:nvPr/>
        </p:nvSpPr>
        <p:spPr bwMode="auto">
          <a:xfrm>
            <a:off x="1617856" y="1437179"/>
            <a:ext cx="1376361" cy="7798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Perceived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Autonomy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Support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" name="AutoShape 18"/>
          <p:cNvSpPr>
            <a:spLocks noChangeArrowheads="1"/>
          </p:cNvSpPr>
          <p:nvPr/>
        </p:nvSpPr>
        <p:spPr bwMode="auto">
          <a:xfrm>
            <a:off x="6585337" y="1366619"/>
            <a:ext cx="1077407" cy="8504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Subjective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Norm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" name="Freeform 16"/>
          <p:cNvSpPr>
            <a:spLocks/>
          </p:cNvSpPr>
          <p:nvPr/>
        </p:nvSpPr>
        <p:spPr bwMode="auto">
          <a:xfrm rot="204385">
            <a:off x="6176393" y="765555"/>
            <a:ext cx="2165994" cy="648779"/>
          </a:xfrm>
          <a:custGeom>
            <a:avLst/>
            <a:gdLst>
              <a:gd name="T0" fmla="*/ 0 w 3420"/>
              <a:gd name="T1" fmla="*/ 1110 h 1110"/>
              <a:gd name="T2" fmla="*/ 1800 w 3420"/>
              <a:gd name="T3" fmla="*/ 30 h 1110"/>
              <a:gd name="T4" fmla="*/ 3420 w 3420"/>
              <a:gd name="T5" fmla="*/ 930 h 1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20" h="1110">
                <a:moveTo>
                  <a:pt x="0" y="1110"/>
                </a:moveTo>
                <a:cubicBezTo>
                  <a:pt x="615" y="585"/>
                  <a:pt x="1230" y="60"/>
                  <a:pt x="1800" y="30"/>
                </a:cubicBezTo>
                <a:cubicBezTo>
                  <a:pt x="2370" y="0"/>
                  <a:pt x="2895" y="465"/>
                  <a:pt x="3420" y="93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8994391" y="1484488"/>
            <a:ext cx="46390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15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8042254" y="570216"/>
            <a:ext cx="539004" cy="19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7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21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5522976" y="916874"/>
            <a:ext cx="565746" cy="1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.34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" name="AutoShape 12"/>
          <p:cNvSpPr>
            <a:spLocks noChangeArrowheads="1"/>
          </p:cNvSpPr>
          <p:nvPr/>
        </p:nvSpPr>
        <p:spPr bwMode="auto">
          <a:xfrm>
            <a:off x="3409094" y="1398030"/>
            <a:ext cx="1248857" cy="8063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Autonomous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Motivation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(PE)</a:t>
            </a:r>
            <a:endParaRPr lang="en-US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6128590" y="855417"/>
            <a:ext cx="645646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33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5966623" y="2982877"/>
            <a:ext cx="53130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40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4" name="Text Box 9"/>
          <p:cNvSpPr txBox="1">
            <a:spLocks noChangeArrowheads="1"/>
          </p:cNvSpPr>
          <p:nvPr/>
        </p:nvSpPr>
        <p:spPr bwMode="auto">
          <a:xfrm>
            <a:off x="7681385" y="1492449"/>
            <a:ext cx="64212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15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5" name="Text Box 8"/>
          <p:cNvSpPr txBox="1">
            <a:spLocks noChangeArrowheads="1"/>
          </p:cNvSpPr>
          <p:nvPr/>
        </p:nvSpPr>
        <p:spPr bwMode="auto">
          <a:xfrm>
            <a:off x="7617634" y="2728241"/>
            <a:ext cx="40481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.10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6235447" y="1478287"/>
            <a:ext cx="49340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.20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" name="Text Box 6"/>
          <p:cNvSpPr txBox="1">
            <a:spLocks noChangeArrowheads="1"/>
          </p:cNvSpPr>
          <p:nvPr/>
        </p:nvSpPr>
        <p:spPr bwMode="auto">
          <a:xfrm>
            <a:off x="4588240" y="1570601"/>
            <a:ext cx="50596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.40</a:t>
            </a:r>
            <a:r>
              <a:rPr lang="en-GB" altLang="fi-FI" sz="12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2945462" y="1570600"/>
            <a:ext cx="54236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.29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3" name="Rectangle 38"/>
          <p:cNvSpPr>
            <a:spLocks noChangeArrowheads="1"/>
          </p:cNvSpPr>
          <p:nvPr/>
        </p:nvSpPr>
        <p:spPr bwMode="auto">
          <a:xfrm>
            <a:off x="2804688" y="-161338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4" name="Rectangle 62"/>
          <p:cNvSpPr>
            <a:spLocks noChangeArrowheads="1"/>
          </p:cNvSpPr>
          <p:nvPr/>
        </p:nvSpPr>
        <p:spPr bwMode="auto">
          <a:xfrm>
            <a:off x="2804688" y="1011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5863" y="-949469"/>
            <a:ext cx="4572000" cy="51552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/>
            <a:r>
              <a:rPr lang="fi-FI" sz="1400" dirty="0">
                <a:solidFill>
                  <a:srgbClr val="000000"/>
                </a:solidFill>
                <a:latin typeface="Calibri" panose="020F0502020204030204"/>
              </a:rPr>
              <a:t/>
            </a:r>
            <a:br>
              <a:rPr lang="fi-FI" sz="1400" dirty="0">
                <a:solidFill>
                  <a:srgbClr val="000000"/>
                </a:solidFill>
                <a:latin typeface="Calibri" panose="020F0502020204030204"/>
              </a:rPr>
            </a:br>
            <a:endParaRPr lang="fi-FI" sz="135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6" name="Line 29"/>
          <p:cNvSpPr>
            <a:spLocks noChangeShapeType="1"/>
          </p:cNvSpPr>
          <p:nvPr/>
        </p:nvSpPr>
        <p:spPr bwMode="auto">
          <a:xfrm flipV="1">
            <a:off x="7689593" y="2217039"/>
            <a:ext cx="2303295" cy="111084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8111553" y="2749946"/>
            <a:ext cx="548946" cy="30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i-FI" sz="1400" dirty="0">
                <a:solidFill>
                  <a:srgbClr val="000000"/>
                </a:solidFill>
                <a:latin typeface="Arial" panose="020B0604020202020204" pitchFamily="34" charset="0"/>
              </a:rPr>
              <a:t>-.15</a:t>
            </a:r>
            <a:r>
              <a:rPr lang="en-GB" altLang="fi-FI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endParaRPr lang="en-GB" alt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" name="Text Box 37"/>
          <p:cNvSpPr txBox="1">
            <a:spLocks noChangeArrowheads="1"/>
          </p:cNvSpPr>
          <p:nvPr/>
        </p:nvSpPr>
        <p:spPr bwMode="auto">
          <a:xfrm>
            <a:off x="1762040" y="3122175"/>
            <a:ext cx="1543050" cy="57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EDUCATIONAL CONTEXT</a:t>
            </a:r>
            <a:endParaRPr lang="en-US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2" name="Text Box 37"/>
          <p:cNvSpPr txBox="1">
            <a:spLocks noChangeArrowheads="1"/>
          </p:cNvSpPr>
          <p:nvPr/>
        </p:nvSpPr>
        <p:spPr bwMode="auto">
          <a:xfrm>
            <a:off x="8917446" y="3122175"/>
            <a:ext cx="1543050" cy="57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LEISURE-TIME CONTEXT</a:t>
            </a:r>
            <a:endParaRPr lang="en-US" alt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60379" y="4263078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fi-FI" sz="3600" dirty="0" err="1"/>
              <a:t>Limitation</a:t>
            </a:r>
            <a:r>
              <a:rPr lang="fi-FI" sz="3600" dirty="0"/>
              <a:t>: </a:t>
            </a:r>
            <a:r>
              <a:rPr lang="fi-FI" sz="3600" dirty="0"/>
              <a:t>  -</a:t>
            </a:r>
            <a:r>
              <a:rPr lang="fi-FI" sz="3600" dirty="0" err="1"/>
              <a:t>Correlational</a:t>
            </a:r>
            <a:r>
              <a:rPr lang="fi-FI" sz="3600" dirty="0"/>
              <a:t> design</a:t>
            </a:r>
            <a:br>
              <a:rPr lang="fi-FI" sz="3600" dirty="0"/>
            </a:br>
            <a:r>
              <a:rPr lang="fi-FI" sz="3600" dirty="0"/>
              <a:t>	</a:t>
            </a:r>
            <a:r>
              <a:rPr lang="fi-FI" sz="3600" dirty="0"/>
              <a:t>		-Short </a:t>
            </a:r>
            <a:r>
              <a:rPr lang="fi-FI" sz="3600" dirty="0" err="1"/>
              <a:t>follow-up</a:t>
            </a:r>
            <a:r>
              <a:rPr lang="fi-FI" sz="3600" dirty="0"/>
              <a:t> for </a:t>
            </a:r>
            <a:r>
              <a:rPr lang="fi-FI" sz="3600" dirty="0" err="1"/>
              <a:t>naturally</a:t>
            </a:r>
            <a:r>
              <a:rPr lang="fi-FI" sz="3600" dirty="0"/>
              <a:t/>
            </a:r>
            <a:br>
              <a:rPr lang="fi-FI" sz="3600" dirty="0"/>
            </a:br>
            <a:r>
              <a:rPr lang="fi-FI" sz="3600" dirty="0"/>
              <a:t>	</a:t>
            </a:r>
            <a:r>
              <a:rPr lang="fi-FI" sz="3600" dirty="0"/>
              <a:t>		 </a:t>
            </a:r>
            <a:r>
              <a:rPr lang="fi-FI" sz="3600" dirty="0" err="1"/>
              <a:t>occurring</a:t>
            </a:r>
            <a:r>
              <a:rPr lang="fi-FI" sz="3600" dirty="0"/>
              <a:t> </a:t>
            </a:r>
            <a:r>
              <a:rPr lang="fi-FI" sz="3600" dirty="0" err="1"/>
              <a:t>changes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135076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dirty="0" err="1"/>
              <a:t>Take</a:t>
            </a:r>
            <a:r>
              <a:rPr lang="fi-FI" sz="4400" dirty="0"/>
              <a:t>-</a:t>
            </a:r>
            <a:r>
              <a:rPr lang="fi-FI" sz="4400" dirty="0"/>
              <a:t>home </a:t>
            </a:r>
            <a:r>
              <a:rPr lang="fi-FI" sz="4400" dirty="0" err="1"/>
              <a:t>message</a:t>
            </a:r>
            <a:endParaRPr lang="fi-FI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 err="1"/>
              <a:t>Research</a:t>
            </a:r>
            <a:r>
              <a:rPr lang="fi-FI" sz="3200" dirty="0"/>
              <a:t> on </a:t>
            </a:r>
            <a:r>
              <a:rPr lang="fi-FI" sz="3200" dirty="0" err="1"/>
              <a:t>models</a:t>
            </a:r>
            <a:r>
              <a:rPr lang="fi-FI" sz="3200" dirty="0"/>
              <a:t> </a:t>
            </a:r>
            <a:r>
              <a:rPr lang="fi-FI" sz="3200" dirty="0" err="1"/>
              <a:t>predicting</a:t>
            </a:r>
            <a:r>
              <a:rPr lang="fi-FI" sz="3200" dirty="0"/>
              <a:t> </a:t>
            </a:r>
            <a:r>
              <a:rPr lang="fi-FI" sz="3200" dirty="0" err="1"/>
              <a:t>behaviour</a:t>
            </a:r>
            <a:r>
              <a:rPr lang="fi-FI" sz="3200" dirty="0"/>
              <a:t> </a:t>
            </a:r>
            <a:r>
              <a:rPr lang="fi-FI" sz="3200" dirty="0" err="1"/>
              <a:t>would</a:t>
            </a:r>
            <a:r>
              <a:rPr lang="fi-FI" sz="3200" dirty="0"/>
              <a:t> </a:t>
            </a:r>
            <a:r>
              <a:rPr lang="fi-FI" sz="3200" dirty="0" err="1"/>
              <a:t>benefit</a:t>
            </a:r>
            <a:r>
              <a:rPr lang="fi-FI" sz="3200" dirty="0"/>
              <a:t> </a:t>
            </a:r>
            <a:r>
              <a:rPr lang="fi-FI" sz="3200" dirty="0" err="1"/>
              <a:t>from</a:t>
            </a:r>
            <a:r>
              <a:rPr lang="fi-FI" sz="3200" dirty="0"/>
              <a:t> </a:t>
            </a:r>
            <a:r>
              <a:rPr lang="fi-FI" sz="3200" dirty="0" err="1"/>
              <a:t>applying</a:t>
            </a:r>
            <a:r>
              <a:rPr lang="fi-FI" sz="3200" dirty="0"/>
              <a:t> </a:t>
            </a:r>
            <a:r>
              <a:rPr lang="fi-FI" sz="3200" dirty="0" err="1"/>
              <a:t>more</a:t>
            </a:r>
            <a:r>
              <a:rPr lang="fi-FI" sz="3200" dirty="0"/>
              <a:t> </a:t>
            </a:r>
            <a:r>
              <a:rPr lang="fi-FI" sz="3200" dirty="0" err="1">
                <a:solidFill>
                  <a:srgbClr val="7030A0"/>
                </a:solidFill>
              </a:rPr>
              <a:t>dynamic</a:t>
            </a:r>
            <a:r>
              <a:rPr lang="fi-FI" sz="3200" dirty="0"/>
              <a:t> </a:t>
            </a:r>
            <a:r>
              <a:rPr lang="fi-FI" sz="3200" dirty="0" err="1"/>
              <a:t>view</a:t>
            </a:r>
            <a:r>
              <a:rPr lang="fi-FI" sz="3200" dirty="0"/>
              <a:t> </a:t>
            </a:r>
            <a:r>
              <a:rPr lang="fi-FI" sz="3200" dirty="0" err="1"/>
              <a:t>toward</a:t>
            </a:r>
            <a:r>
              <a:rPr lang="fi-FI" sz="3200" dirty="0"/>
              <a:t> </a:t>
            </a:r>
            <a:r>
              <a:rPr lang="fi-FI" sz="3200" dirty="0" err="1"/>
              <a:t>its</a:t>
            </a:r>
            <a:r>
              <a:rPr lang="fi-FI" sz="3200" dirty="0"/>
              <a:t> </a:t>
            </a:r>
            <a:r>
              <a:rPr lang="fi-FI" sz="3200" dirty="0" err="1"/>
              <a:t>constructs</a:t>
            </a:r>
            <a:endParaRPr lang="fi-FI" sz="3200" dirty="0"/>
          </a:p>
          <a:p>
            <a:pPr lvl="1"/>
            <a:r>
              <a:rPr lang="fi-FI" sz="2400" dirty="0"/>
              <a:t>How </a:t>
            </a:r>
            <a:r>
              <a:rPr lang="fi-FI" sz="2400" dirty="0" err="1"/>
              <a:t>change</a:t>
            </a:r>
            <a:r>
              <a:rPr lang="fi-FI" sz="2400" dirty="0"/>
              <a:t> in </a:t>
            </a:r>
            <a:r>
              <a:rPr lang="fi-FI" sz="2400" dirty="0" err="1"/>
              <a:t>one</a:t>
            </a:r>
            <a:r>
              <a:rPr lang="fi-FI" sz="2400" dirty="0"/>
              <a:t> </a:t>
            </a:r>
            <a:r>
              <a:rPr lang="fi-FI" sz="2400" dirty="0" err="1"/>
              <a:t>construct</a:t>
            </a:r>
            <a:r>
              <a:rPr lang="fi-FI" sz="2400" dirty="0"/>
              <a:t> is </a:t>
            </a:r>
            <a:r>
              <a:rPr lang="fi-FI" sz="2400" dirty="0" err="1"/>
              <a:t>related</a:t>
            </a:r>
            <a:r>
              <a:rPr lang="fi-FI" sz="2400" dirty="0"/>
              <a:t> to </a:t>
            </a:r>
            <a:r>
              <a:rPr lang="fi-FI" sz="2400" dirty="0" err="1"/>
              <a:t>change</a:t>
            </a:r>
            <a:r>
              <a:rPr lang="fi-FI" sz="2400" dirty="0"/>
              <a:t> in </a:t>
            </a:r>
            <a:r>
              <a:rPr lang="fi-FI" sz="2400" dirty="0" err="1"/>
              <a:t>another</a:t>
            </a:r>
            <a:r>
              <a:rPr lang="fi-FI" sz="2400" dirty="0"/>
              <a:t> </a:t>
            </a:r>
            <a:r>
              <a:rPr lang="fi-FI" sz="2400" dirty="0" err="1"/>
              <a:t>construct</a:t>
            </a:r>
            <a:endParaRPr lang="fi-FI" sz="2400" dirty="0"/>
          </a:p>
          <a:p>
            <a:pPr lvl="1"/>
            <a:endParaRPr lang="fi-FI" sz="2400" dirty="0"/>
          </a:p>
          <a:p>
            <a:r>
              <a:rPr lang="fi-FI" sz="3200" dirty="0"/>
              <a:t>Challenge for </a:t>
            </a:r>
            <a:r>
              <a:rPr lang="fi-FI" sz="3200" dirty="0" err="1"/>
              <a:t>further</a:t>
            </a:r>
            <a:r>
              <a:rPr lang="fi-FI" sz="3200" dirty="0"/>
              <a:t> </a:t>
            </a:r>
            <a:r>
              <a:rPr lang="fi-FI" sz="3200" dirty="0" err="1"/>
              <a:t>research</a:t>
            </a:r>
            <a:r>
              <a:rPr lang="fi-FI" sz="3200" dirty="0"/>
              <a:t>:</a:t>
            </a:r>
          </a:p>
          <a:p>
            <a:pPr lvl="1"/>
            <a:r>
              <a:rPr lang="fi-FI" sz="2400" dirty="0"/>
              <a:t>How to </a:t>
            </a:r>
            <a:r>
              <a:rPr lang="fi-FI" sz="2400" dirty="0" err="1"/>
              <a:t>intervene</a:t>
            </a:r>
            <a:r>
              <a:rPr lang="fi-FI" sz="2400" dirty="0"/>
              <a:t> </a:t>
            </a:r>
            <a:r>
              <a:rPr lang="fi-FI" sz="2400" dirty="0" err="1"/>
              <a:t>motivation</a:t>
            </a:r>
            <a:r>
              <a:rPr lang="fi-FI" sz="2400" dirty="0"/>
              <a:t>, </a:t>
            </a:r>
            <a:r>
              <a:rPr lang="fi-FI" sz="2400" dirty="0" err="1"/>
              <a:t>beliefs</a:t>
            </a:r>
            <a:r>
              <a:rPr lang="fi-FI" sz="2400" dirty="0"/>
              <a:t> and </a:t>
            </a:r>
            <a:r>
              <a:rPr lang="fi-FI" sz="2400" dirty="0" err="1"/>
              <a:t>intentions</a:t>
            </a:r>
            <a:r>
              <a:rPr lang="fi-FI" sz="2400" dirty="0"/>
              <a:t> </a:t>
            </a:r>
            <a:r>
              <a:rPr lang="fi-FI" sz="2400" dirty="0" err="1"/>
              <a:t>so</a:t>
            </a:r>
            <a:r>
              <a:rPr lang="fi-FI" sz="2400" dirty="0"/>
              <a:t> </a:t>
            </a:r>
            <a:r>
              <a:rPr lang="fi-FI" sz="2400" dirty="0" err="1"/>
              <a:t>that</a:t>
            </a:r>
            <a:r>
              <a:rPr lang="fi-FI" sz="2400" dirty="0"/>
              <a:t> </a:t>
            </a:r>
            <a:r>
              <a:rPr lang="fi-FI" sz="2400" dirty="0" err="1"/>
              <a:t>also</a:t>
            </a:r>
            <a:r>
              <a:rPr lang="fi-FI" sz="2400" dirty="0"/>
              <a:t> </a:t>
            </a:r>
            <a:r>
              <a:rPr lang="fi-FI" sz="2400" dirty="0" err="1"/>
              <a:t>behaviour</a:t>
            </a:r>
            <a:r>
              <a:rPr lang="fi-FI" sz="2400" dirty="0"/>
              <a:t> is </a:t>
            </a:r>
            <a:r>
              <a:rPr lang="fi-FI" sz="2400" dirty="0" err="1"/>
              <a:t>effected</a:t>
            </a:r>
            <a:r>
              <a:rPr lang="fi-FI" sz="2400" dirty="0"/>
              <a:t>?</a:t>
            </a:r>
            <a:endParaRPr lang="fi-FI" sz="2400" dirty="0"/>
          </a:p>
          <a:p>
            <a:pPr lvl="1"/>
            <a:endParaRPr lang="fi-FI" sz="2400" dirty="0"/>
          </a:p>
          <a:p>
            <a:pPr lvl="1"/>
            <a:endParaRPr lang="fi-FI" sz="2400" dirty="0"/>
          </a:p>
          <a:p>
            <a:pPr lvl="1"/>
            <a:endParaRPr lang="fi-FI" sz="2400" dirty="0"/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1885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8159" y="643890"/>
            <a:ext cx="7886700" cy="1190915"/>
          </a:xfrm>
        </p:spPr>
        <p:txBody>
          <a:bodyPr>
            <a:noAutofit/>
          </a:bodyPr>
          <a:lstStyle/>
          <a:p>
            <a:pPr algn="ctr"/>
            <a:r>
              <a:rPr lang="fi-FI" sz="4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Danke</a:t>
            </a:r>
            <a:r>
              <a:rPr lang="fi-FI" sz="4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4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Schön</a:t>
            </a:r>
            <a:r>
              <a:rPr lang="fi-FI" sz="4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br>
              <a:rPr lang="fi-FI" sz="4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i-FI" sz="4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fi-FI" sz="4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4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fi-FI" sz="4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fi-FI" sz="4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i-FI" sz="4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i-FI" sz="4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i-FI" dirty="0" smtClean="0"/>
          </a:p>
          <a:p>
            <a:pPr marL="0" indent="0" algn="ctr">
              <a:buNone/>
            </a:pPr>
            <a:endParaRPr lang="fi-FI" dirty="0"/>
          </a:p>
          <a:p>
            <a:pPr marL="0" indent="0" algn="ctr">
              <a:buNone/>
            </a:pPr>
            <a:endParaRPr lang="fi-FI" dirty="0" smtClean="0"/>
          </a:p>
          <a:p>
            <a:pPr marL="0" indent="0" algn="ctr">
              <a:buNone/>
            </a:pPr>
            <a:endParaRPr lang="fi-FI" dirty="0"/>
          </a:p>
          <a:p>
            <a:pPr marL="0" indent="0" algn="ctr">
              <a:buNone/>
            </a:pPr>
            <a:endParaRPr lang="fi-FI" dirty="0" smtClean="0"/>
          </a:p>
          <a:p>
            <a:pPr marL="0" indent="0" algn="ctr">
              <a:buNone/>
            </a:pPr>
            <a:endParaRPr lang="fi-FI" dirty="0"/>
          </a:p>
          <a:p>
            <a:pPr marL="0" indent="0" algn="ctr">
              <a:buNone/>
            </a:pPr>
            <a:endParaRPr lang="fi-FI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300" y="6145423"/>
            <a:ext cx="1450529" cy="6178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509" y="1825626"/>
            <a:ext cx="3810000" cy="2676525"/>
          </a:xfrm>
          <a:prstGeom prst="rect">
            <a:avLst/>
          </a:prstGeom>
        </p:spPr>
      </p:pic>
      <p:pic>
        <p:nvPicPr>
          <p:cNvPr id="1032" name="Picture 8" descr="Kuvahaun tulos haulle liikuntarakenn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640" y="4525415"/>
            <a:ext cx="4955741" cy="223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uvahaun tulos haulle university of jyväskylä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058" y="5726603"/>
            <a:ext cx="1818662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03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/>
            </a:gs>
            <a:gs pos="50000">
              <a:schemeClr val="tx1"/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71" y="1963272"/>
            <a:ext cx="4710882" cy="267374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33A0F60-8E07-4FEE-896E-5F74A443D885}"/>
              </a:ext>
            </a:extLst>
          </p:cNvPr>
          <p:cNvSpPr/>
          <p:nvPr/>
        </p:nvSpPr>
        <p:spPr>
          <a:xfrm>
            <a:off x="97967" y="6117416"/>
            <a:ext cx="2728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FEPSAC 2019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40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The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“Does promoting motivation toward activities in school lead to increased motivation toward activities outside of school?”</a:t>
            </a:r>
          </a:p>
        </p:txBody>
      </p:sp>
    </p:spTree>
    <p:extLst>
      <p:ext uri="{BB962C8B-B14F-4D97-AF65-F5344CB8AC3E}">
        <p14:creationId xmlns:p14="http://schemas.microsoft.com/office/powerpoint/2010/main" val="253867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A67C4-8A4C-44C0-9EEC-818079C48E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Description of the Development of the Autonomy-Supportive PE Teacher Training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US" sz="3200" dirty="0"/>
              <a:t>Program (PETALS)</a:t>
            </a:r>
            <a:endParaRPr lang="en-GB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E13828-4785-4E99-850A-D0219A141F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Mary Hassandra, Arto Laukanen, Taru Lintunen, Juho Polet, Nelli Hankonen, Mirja Hirvensalo, Martin S. Hagger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B17D79-4865-4922-A60C-A58EC23F62C6}"/>
              </a:ext>
            </a:extLst>
          </p:cNvPr>
          <p:cNvSpPr/>
          <p:nvPr/>
        </p:nvSpPr>
        <p:spPr>
          <a:xfrm>
            <a:off x="97967" y="6117416"/>
            <a:ext cx="2728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FEPSAC 2019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8E8E95-CD00-4D8F-8621-1D50C2AFF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504" y="6145929"/>
            <a:ext cx="1450529" cy="61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0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BCEC1-9D1A-4F22-9DDF-4047B623E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B8DD1-7409-42B1-A1C3-64B3E8F28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3073399"/>
            <a:ext cx="9613861" cy="21336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</a:rPr>
              <a:t>PETALS 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chemeClr val="bg1"/>
                </a:solidFill>
              </a:rPr>
              <a:t>P</a:t>
            </a:r>
            <a:r>
              <a:rPr lang="en-US" sz="2800" dirty="0"/>
              <a:t>hysical </a:t>
            </a:r>
            <a:r>
              <a:rPr lang="en-US" sz="2800" b="1" dirty="0">
                <a:solidFill>
                  <a:schemeClr val="bg1"/>
                </a:solidFill>
              </a:rPr>
              <a:t>E</a:t>
            </a:r>
            <a:r>
              <a:rPr lang="en-US" sz="2800" dirty="0"/>
              <a:t>ducation </a:t>
            </a:r>
            <a:r>
              <a:rPr lang="en-US" sz="2800" b="1" dirty="0">
                <a:solidFill>
                  <a:schemeClr val="bg1"/>
                </a:solidFill>
              </a:rPr>
              <a:t>T</a:t>
            </a:r>
            <a:r>
              <a:rPr lang="en-US" sz="2800" dirty="0"/>
              <a:t>eacher- training program, targeting the promotion of students’ perceived </a:t>
            </a:r>
            <a:r>
              <a:rPr lang="en-US" sz="2800" b="1" dirty="0">
                <a:solidFill>
                  <a:schemeClr val="bg1"/>
                </a:solidFill>
              </a:rPr>
              <a:t>A</a:t>
            </a:r>
            <a:r>
              <a:rPr lang="en-US" sz="2800" dirty="0"/>
              <a:t>utonomy to be more </a:t>
            </a:r>
            <a:r>
              <a:rPr lang="en-US" sz="2800" dirty="0" err="1"/>
              <a:t>physica</a:t>
            </a:r>
            <a:r>
              <a:rPr lang="en-US" sz="2800" b="1" dirty="0" err="1">
                <a:solidFill>
                  <a:schemeClr val="bg1"/>
                </a:solidFill>
              </a:rPr>
              <a:t>L</a:t>
            </a:r>
            <a:r>
              <a:rPr lang="en-US" sz="2800" dirty="0" err="1"/>
              <a:t>ly</a:t>
            </a:r>
            <a:r>
              <a:rPr lang="en-US" sz="2800" dirty="0"/>
              <a:t> active out of </a:t>
            </a:r>
            <a:r>
              <a:rPr lang="en-US" sz="2800" b="1" dirty="0">
                <a:solidFill>
                  <a:schemeClr val="bg1"/>
                </a:solidFill>
              </a:rPr>
              <a:t>S</a:t>
            </a:r>
            <a:r>
              <a:rPr lang="en-US" sz="2800" dirty="0"/>
              <a:t>chool</a:t>
            </a:r>
            <a:endParaRPr lang="en-GB" sz="2800" dirty="0"/>
          </a:p>
          <a:p>
            <a:endParaRPr lang="en-GB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45A15F-FA43-4F43-80A3-AB25EF31A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504" y="6145929"/>
            <a:ext cx="1450529" cy="61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62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76CA1-D2D4-4748-81C3-B6E5A4287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stage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3E264D-2F1C-4D34-AA28-59C87C9F07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Review of literature and best practices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4917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E3539-81E6-4DB5-A460-345D02BFF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stage: Review of literature and best practices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EAA59-DDB3-41AA-9A94-A4F3409F6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165527"/>
          </a:xfrm>
        </p:spPr>
        <p:txBody>
          <a:bodyPr>
            <a:normAutofit/>
          </a:bodyPr>
          <a:lstStyle/>
          <a:p>
            <a:r>
              <a:rPr lang="en-US" dirty="0"/>
              <a:t>A. Identification of the most effective autonomy supportive techniques </a:t>
            </a:r>
          </a:p>
          <a:p>
            <a:pPr lvl="1"/>
            <a:r>
              <a:rPr lang="en-US" sz="2400" dirty="0"/>
              <a:t>Review of current evidence (Reeve, 2009; 2004; Aelterman, 2015)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dirty="0"/>
              <a:t>B. Means to deliver techniques to PE teachers </a:t>
            </a:r>
          </a:p>
          <a:p>
            <a:pPr lvl="1"/>
            <a:r>
              <a:rPr lang="en-US" sz="2400" dirty="0"/>
              <a:t>Acquired teacher training materials from existing autonomy support training programs and previous interventions (Cheon et al., 2012, Hankonen, 2017). </a:t>
            </a:r>
            <a:endParaRPr lang="en-GB" sz="2400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DFEDF7-EA94-4474-9675-5562A08D4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504" y="6145929"/>
            <a:ext cx="1450529" cy="61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5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6F219-D261-4E7D-B33A-CB64C25BA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A. Autonomy-supportive teaching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E96CA-2C2E-4FC6-A8EC-B5083A632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8120779" cy="4190928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gency FB" panose="020B0503020202020204" pitchFamily="34" charset="0"/>
              </a:rPr>
              <a:t>1. Taking students' perspective</a:t>
            </a:r>
          </a:p>
          <a:p>
            <a:r>
              <a:rPr lang="en-GB" sz="3200" dirty="0">
                <a:latin typeface="Agency FB" panose="020B0503020202020204" pitchFamily="34" charset="0"/>
              </a:rPr>
              <a:t>2. Providing explanatory rationales </a:t>
            </a:r>
          </a:p>
          <a:p>
            <a:r>
              <a:rPr lang="en-GB" sz="3200" dirty="0">
                <a:latin typeface="Agency FB" panose="020B0503020202020204" pitchFamily="34" charset="0"/>
              </a:rPr>
              <a:t>3. Using non-controlling and informational language</a:t>
            </a:r>
          </a:p>
          <a:p>
            <a:r>
              <a:rPr lang="en-GB" sz="3200" dirty="0">
                <a:latin typeface="Agency FB" panose="020B0503020202020204" pitchFamily="34" charset="0"/>
              </a:rPr>
              <a:t>4. Acknowledging negative feelings and emotions</a:t>
            </a:r>
          </a:p>
          <a:p>
            <a:r>
              <a:rPr lang="en-GB" sz="3200" dirty="0">
                <a:latin typeface="Agency FB" panose="020B0503020202020204" pitchFamily="34" charset="0"/>
              </a:rPr>
              <a:t>5. Displaying patience</a:t>
            </a:r>
          </a:p>
          <a:p>
            <a:r>
              <a:rPr lang="en-GB" sz="3200" dirty="0">
                <a:latin typeface="Agency FB" panose="020B0503020202020204" pitchFamily="34" charset="0"/>
              </a:rPr>
              <a:t>6. Providing choices </a:t>
            </a:r>
          </a:p>
          <a:p>
            <a:r>
              <a:rPr lang="en-GB" sz="3200" dirty="0">
                <a:latin typeface="Agency FB" panose="020B0503020202020204" pitchFamily="34" charset="0"/>
              </a:rPr>
              <a:t>7. Using questions and answers</a:t>
            </a:r>
          </a:p>
          <a:p>
            <a:endParaRPr lang="en-GB" sz="3200" dirty="0">
              <a:latin typeface="Agency FB" panose="020B0503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E05119-AEB3-4798-A173-F6C7317D2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504" y="6145929"/>
            <a:ext cx="1450529" cy="61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14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DCA3673-CDE4-40C5-9FA8-F89874CFBA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756E8F-499C-4533-BBE8-309C3E8D9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FFFD040-32A9-4D2B-86CA-599D030A41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3205CA-B7FF-4C25-A4C8-3BBBCE19D9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8E46A3-FAE0-4C13-B4D5-F1C173F1F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69" y="753228"/>
            <a:ext cx="4722176" cy="1080938"/>
          </a:xfrm>
        </p:spPr>
        <p:txBody>
          <a:bodyPr>
            <a:normAutofit/>
          </a:bodyPr>
          <a:lstStyle/>
          <a:p>
            <a:r>
              <a:rPr lang="en-US" sz="2800" b="1" dirty="0"/>
              <a:t>B. Example of acquired material </a:t>
            </a:r>
            <a:endParaRPr lang="en-GB" sz="2800" b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06E3F32-3C1A-4B6E-AF26-8A15A78856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236E5A-8671-4016-BC2D-1B8B1A718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6179" y="885787"/>
            <a:ext cx="6887854" cy="5165889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71F4D4C-9A12-42B9-AE60-B895324C2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590021" cy="148098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Reeve’s material: Presentation with video examples 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00D88F-4C0D-4650-91E7-03CB6E9E03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504" y="6145929"/>
            <a:ext cx="1450529" cy="61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C0BEA51-7146-4F64-94FB-1A86C01948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Picture 13">
            <a:extLst>
              <a:ext uri="{FF2B5EF4-FFF2-40B4-BE49-F238E27FC236}">
                <a16:creationId xmlns:a16="http://schemas.microsoft.com/office/drawing/2014/main" id="{A9AFB6BB-0286-4B08-85A7-BF38880AC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F7813CA-4F2A-4F42-95A4-FE705D21F2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790DECF-3ED6-48C6-B206-5898E1CE6E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19">
            <a:extLst>
              <a:ext uri="{FF2B5EF4-FFF2-40B4-BE49-F238E27FC236}">
                <a16:creationId xmlns:a16="http://schemas.microsoft.com/office/drawing/2014/main" id="{9B912EAD-4C43-4B8E-8740-8CC8EBE41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7" name="Rectangle 21">
            <a:extLst>
              <a:ext uri="{FF2B5EF4-FFF2-40B4-BE49-F238E27FC236}">
                <a16:creationId xmlns:a16="http://schemas.microsoft.com/office/drawing/2014/main" id="{33785D46-2D62-4C5C-B0C7-F38D35B152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6FB4856-432B-4BE2-BDD6-286979D507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" y="0"/>
            <a:ext cx="12192000" cy="6858000"/>
          </a:xfrm>
          <a:prstGeom prst="rect">
            <a:avLst/>
          </a:prstGeom>
        </p:spPr>
      </p:pic>
      <p:sp>
        <p:nvSpPr>
          <p:cNvPr id="38" name="Rectangle 25">
            <a:extLst>
              <a:ext uri="{FF2B5EF4-FFF2-40B4-BE49-F238E27FC236}">
                <a16:creationId xmlns:a16="http://schemas.microsoft.com/office/drawing/2014/main" id="{A8871D1D-9E95-4D74-B84B-C14152FBDD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8" y="0"/>
            <a:ext cx="12188952" cy="45570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9" name="Rectangle 27">
            <a:extLst>
              <a:ext uri="{FF2B5EF4-FFF2-40B4-BE49-F238E27FC236}">
                <a16:creationId xmlns:a16="http://schemas.microsoft.com/office/drawing/2014/main" id="{8CDF6538-534F-4191-AA39-A8AB0FD78A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557357"/>
            <a:ext cx="8978671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8E46A3-FAE0-4C13-B4D5-F1C173F1F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08" y="4710483"/>
            <a:ext cx="8133478" cy="940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100" b="1" dirty="0"/>
              <a:t>B. Example of acquired material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5B978-E647-4A65-92E2-00BADDDF3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908" y="5650118"/>
            <a:ext cx="8133478" cy="40656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1800" dirty="0"/>
              <a:t>Hankonen’s material: Presentation with activities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775E53-CD08-43A9-B1DA-DFBEA1C663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0" y="182229"/>
            <a:ext cx="6206673" cy="349125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3B4E24-0223-4793-94F6-20E6172591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6865" y="1244961"/>
            <a:ext cx="5888417" cy="3312235"/>
          </a:xfrm>
          <a:prstGeom prst="rect">
            <a:avLst/>
          </a:prstGeom>
          <a:ln>
            <a:noFill/>
          </a:ln>
          <a:effectLst/>
        </p:spPr>
      </p:pic>
      <p:sp>
        <p:nvSpPr>
          <p:cNvPr id="40" name="Rectangle 29">
            <a:extLst>
              <a:ext uri="{FF2B5EF4-FFF2-40B4-BE49-F238E27FC236}">
                <a16:creationId xmlns:a16="http://schemas.microsoft.com/office/drawing/2014/main" id="{5F5AA753-DA74-4CE0-A032-89F0C62D65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22301" y="4557357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31">
            <a:extLst>
              <a:ext uri="{FF2B5EF4-FFF2-40B4-BE49-F238E27FC236}">
                <a16:creationId xmlns:a16="http://schemas.microsoft.com/office/drawing/2014/main" id="{C051A673-619B-4C73-8019-9D71E6702B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6" y="6210130"/>
            <a:ext cx="89680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C15BB83-2FF7-42D0-84D4-DCD3319EF2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22301" y="6210130"/>
            <a:ext cx="3080285" cy="275942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7A4D5AE-20FD-4709-B480-CBA9941DE9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504" y="6145929"/>
            <a:ext cx="1450529" cy="61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8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C74BD-DFF5-4F94-B1CA-26B2ED065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decision examples during stage 1…???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57013-DC11-4387-9502-BDC051704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AST Training in blocks to give teachers the opportunity to apply techniques and discuss to next sessions.</a:t>
            </a:r>
          </a:p>
          <a:p>
            <a:r>
              <a:rPr lang="en-US" dirty="0"/>
              <a:t>Have professional PE teacher trainers to delivery the training (not the researchers) </a:t>
            </a:r>
          </a:p>
          <a:p>
            <a:r>
              <a:rPr lang="en-US" dirty="0"/>
              <a:t>More?...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035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76CA1-D2D4-4748-81C3-B6E5A4287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 stage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3E264D-2F1C-4D34-AA28-59C87C9F07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Contents and delivery techniques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6948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80457-9ED7-441D-91D4-99EE1976C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 stage: Contents and delivery techniques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635BA-5B8A-46C9-A311-11F09DAAA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second stage involved the development of a detailed draft of the content of each session (</a:t>
            </a:r>
            <a:r>
              <a:rPr lang="en-US" i="1" dirty="0"/>
              <a:t>n</a:t>
            </a:r>
            <a:r>
              <a:rPr lang="en-US" dirty="0"/>
              <a:t>=6) including aims, learning outcomes, main instructional points, examples, and interactive activities. </a:t>
            </a:r>
          </a:p>
          <a:p>
            <a:r>
              <a:rPr lang="en-US" dirty="0"/>
              <a:t>Accompanying supportive materials (worksheets, printed examples, video demonstrations, presentation slides, and session’s summaries) were produced to illustrate the program content. </a:t>
            </a:r>
          </a:p>
          <a:p>
            <a:r>
              <a:rPr lang="en-US" dirty="0"/>
              <a:t>During this stage the content and materials was reviewed and revised by the core research team.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7851DA-3D10-436E-B464-B56CBDA5E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504" y="6145929"/>
            <a:ext cx="1450529" cy="61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49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52023" y="116633"/>
            <a:ext cx="8608473" cy="1431925"/>
          </a:xfrm>
        </p:spPr>
        <p:txBody>
          <a:bodyPr/>
          <a:lstStyle/>
          <a:p>
            <a:r>
              <a:rPr lang="en-AU" sz="4000" dirty="0">
                <a:latin typeface="Arial" panose="020B0604020202020204" pitchFamily="34" charset="0"/>
                <a:cs typeface="Arial" panose="020B0604020202020204" pitchFamily="34" charset="0"/>
              </a:rPr>
              <a:t>Children’s physical activity &amp; the value of ‘existing networks’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24383" y="1844824"/>
            <a:ext cx="8630836" cy="4349750"/>
          </a:xfrm>
        </p:spPr>
        <p:txBody>
          <a:bodyPr/>
          <a:lstStyle/>
          <a:p>
            <a:pPr marL="324000">
              <a:spcBef>
                <a:spcPts val="0"/>
              </a:spcBef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Challenge of promoting physical activity in children</a:t>
            </a:r>
          </a:p>
          <a:p>
            <a:pPr marL="324000">
              <a:spcBef>
                <a:spcPts val="0"/>
              </a:spcBef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Need to use ‘existing networks’ to maximise coverage (e.g., youth clubs, social clubs, family physicians, school)</a:t>
            </a:r>
          </a:p>
          <a:p>
            <a:pPr marL="324000">
              <a:spcBef>
                <a:spcPts val="0"/>
              </a:spcBef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Much focus on school Physical Education</a:t>
            </a:r>
          </a:p>
          <a:p>
            <a:pPr marL="324000">
              <a:spcBef>
                <a:spcPts val="0"/>
              </a:spcBef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Experiences in PE can be negative</a:t>
            </a:r>
          </a:p>
          <a:p>
            <a:pPr marL="324000">
              <a:spcBef>
                <a:spcPts val="0"/>
              </a:spcBef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Interventions have targeted PE to get messages across to children</a:t>
            </a:r>
          </a:p>
          <a:p>
            <a:pPr marL="324000">
              <a:spcBef>
                <a:spcPts val="0"/>
              </a:spcBef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Effect of promoting physical activity in PE on activity outside of school seldom examined</a:t>
            </a:r>
          </a:p>
        </p:txBody>
      </p:sp>
    </p:spTree>
    <p:extLst>
      <p:ext uri="{BB962C8B-B14F-4D97-AF65-F5344CB8AC3E}">
        <p14:creationId xmlns:p14="http://schemas.microsoft.com/office/powerpoint/2010/main" val="297482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DF0A3-F916-4743-A9B9-60549B13C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 stage: Contents and delivery techniques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457AB-48BA-45C7-8453-8A7DF2CAD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2" y="2365153"/>
            <a:ext cx="3618301" cy="2433090"/>
          </a:xfrm>
        </p:spPr>
        <p:txBody>
          <a:bodyPr anchor="ctr">
            <a:normAutofit fontScale="85000"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/>
              <a:t>A mapping exercise was used to guide the development of contents and delivery techniques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146C05C-9B59-4819-9482-FADBA9B22B14}"/>
              </a:ext>
            </a:extLst>
          </p:cNvPr>
          <p:cNvSpPr txBox="1">
            <a:spLocks/>
          </p:cNvSpPr>
          <p:nvPr/>
        </p:nvSpPr>
        <p:spPr>
          <a:xfrm>
            <a:off x="4185684" y="2541078"/>
            <a:ext cx="8006316" cy="716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1. Introduction info and added value of the training to their teaching practice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E99A517-DA60-41F4-94CB-8191A0831856}"/>
              </a:ext>
            </a:extLst>
          </p:cNvPr>
          <p:cNvSpPr txBox="1">
            <a:spLocks/>
          </p:cNvSpPr>
          <p:nvPr/>
        </p:nvSpPr>
        <p:spPr>
          <a:xfrm>
            <a:off x="4185683" y="3393306"/>
            <a:ext cx="8006316" cy="716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2. AST (Autonomy Sup. Techniques) - Information provision &amp; Change talk activities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C25546-59BA-44F1-83B5-91FCE5B8D2AD}"/>
              </a:ext>
            </a:extLst>
          </p:cNvPr>
          <p:cNvSpPr txBox="1">
            <a:spLocks/>
          </p:cNvSpPr>
          <p:nvPr/>
        </p:nvSpPr>
        <p:spPr>
          <a:xfrm>
            <a:off x="4185683" y="4245534"/>
            <a:ext cx="8006316" cy="508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3. AST - Providing instructions (technical-tactical-organisational)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C47EB6B-FAC9-4580-920A-81B80815AD79}"/>
              </a:ext>
            </a:extLst>
          </p:cNvPr>
          <p:cNvSpPr txBox="1">
            <a:spLocks/>
          </p:cNvSpPr>
          <p:nvPr/>
        </p:nvSpPr>
        <p:spPr>
          <a:xfrm>
            <a:off x="4185683" y="4843565"/>
            <a:ext cx="8006316" cy="508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4. AST - Providing Feedback, Encouragement and Praise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C000CF9-AF6E-4695-9B9F-2B82224B8442}"/>
              </a:ext>
            </a:extLst>
          </p:cNvPr>
          <p:cNvSpPr txBox="1">
            <a:spLocks/>
          </p:cNvSpPr>
          <p:nvPr/>
        </p:nvSpPr>
        <p:spPr>
          <a:xfrm>
            <a:off x="4185682" y="5441595"/>
            <a:ext cx="8006315" cy="818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5. Responding to students low motivation (Discipline &amp; Off-task behaviours)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5E066B-5766-4B81-A970-49BBB2B67D5F}"/>
              </a:ext>
            </a:extLst>
          </p:cNvPr>
          <p:cNvSpPr txBox="1">
            <a:spLocks/>
          </p:cNvSpPr>
          <p:nvPr/>
        </p:nvSpPr>
        <p:spPr>
          <a:xfrm>
            <a:off x="4185681" y="6349606"/>
            <a:ext cx="8006315" cy="508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6. Building personalised AST action plans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D339D8-3AB6-422F-880B-52568BA96ACC}"/>
              </a:ext>
            </a:extLst>
          </p:cNvPr>
          <p:cNvSpPr/>
          <p:nvPr/>
        </p:nvSpPr>
        <p:spPr>
          <a:xfrm>
            <a:off x="6379687" y="1996647"/>
            <a:ext cx="361830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6 Sessions Contents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C77535-7DB3-4539-84F4-8C4B62AE9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504" y="6145929"/>
            <a:ext cx="1450529" cy="61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6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DAEBD-BD2E-43F1-9BCF-F3A065CF1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 and delivery techniques?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2FAB80-5F2B-43CA-AA52-34769909465B}"/>
              </a:ext>
            </a:extLst>
          </p:cNvPr>
          <p:cNvSpPr txBox="1"/>
          <p:nvPr/>
        </p:nvSpPr>
        <p:spPr>
          <a:xfrm>
            <a:off x="4310655" y="3846136"/>
            <a:ext cx="1819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P.E. teachers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CA757D-83F7-404E-8F2D-116CEDBFD9CC}"/>
              </a:ext>
            </a:extLst>
          </p:cNvPr>
          <p:cNvSpPr txBox="1"/>
          <p:nvPr/>
        </p:nvSpPr>
        <p:spPr>
          <a:xfrm>
            <a:off x="7379193" y="3838280"/>
            <a:ext cx="1547991" cy="377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P.E. Students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EC6610-6934-432C-B299-16E11F6D807C}"/>
              </a:ext>
            </a:extLst>
          </p:cNvPr>
          <p:cNvSpPr txBox="1"/>
          <p:nvPr/>
        </p:nvSpPr>
        <p:spPr>
          <a:xfrm>
            <a:off x="500544" y="3836710"/>
            <a:ext cx="2683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Researchers / Trainers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DBBF00E-AEC2-4F22-8D48-447CD968FA10}"/>
              </a:ext>
            </a:extLst>
          </p:cNvPr>
          <p:cNvCxnSpPr>
            <a:cxnSpLocks/>
            <a:stCxn id="6" idx="3"/>
            <a:endCxn id="18" idx="1"/>
          </p:cNvCxnSpPr>
          <p:nvPr/>
        </p:nvCxnSpPr>
        <p:spPr>
          <a:xfrm>
            <a:off x="8927184" y="4026874"/>
            <a:ext cx="670277" cy="3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row: Curved Up 14">
            <a:extLst>
              <a:ext uri="{FF2B5EF4-FFF2-40B4-BE49-F238E27FC236}">
                <a16:creationId xmlns:a16="http://schemas.microsoft.com/office/drawing/2014/main" id="{04D8E99B-1500-4A25-AEDC-5397ED776A8E}"/>
              </a:ext>
            </a:extLst>
          </p:cNvPr>
          <p:cNvSpPr/>
          <p:nvPr/>
        </p:nvSpPr>
        <p:spPr>
          <a:xfrm flipV="1">
            <a:off x="1489554" y="2922639"/>
            <a:ext cx="3557104" cy="81470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6" name="Arrow: Curved Up 15">
            <a:extLst>
              <a:ext uri="{FF2B5EF4-FFF2-40B4-BE49-F238E27FC236}">
                <a16:creationId xmlns:a16="http://schemas.microsoft.com/office/drawing/2014/main" id="{CF4316F3-E002-484A-82F9-7E45EF2C42EC}"/>
              </a:ext>
            </a:extLst>
          </p:cNvPr>
          <p:cNvSpPr/>
          <p:nvPr/>
        </p:nvSpPr>
        <p:spPr>
          <a:xfrm flipV="1">
            <a:off x="5166759" y="2922639"/>
            <a:ext cx="3557104" cy="7586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2B914E-F616-4E73-9400-E800EF00FF5F}"/>
              </a:ext>
            </a:extLst>
          </p:cNvPr>
          <p:cNvSpPr/>
          <p:nvPr/>
        </p:nvSpPr>
        <p:spPr>
          <a:xfrm>
            <a:off x="519731" y="5749312"/>
            <a:ext cx="9935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Training activities and delivery techniques precisely matched the theory-based motivational determinants (e.g., autonomous motivation, psychological need satisfaction) targeted in the intervention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guided by an initial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taxonomy of self-determination theory techniques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(Teixeira et al., 2016).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25C744-C1E5-410E-AF43-CBC327C2CD3A}"/>
              </a:ext>
            </a:extLst>
          </p:cNvPr>
          <p:cNvSpPr txBox="1"/>
          <p:nvPr/>
        </p:nvSpPr>
        <p:spPr>
          <a:xfrm>
            <a:off x="9597461" y="3707636"/>
            <a:ext cx="2209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P.A. Motivation and Behavior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742820A-9684-445A-877C-03F78D746317}"/>
              </a:ext>
            </a:extLst>
          </p:cNvPr>
          <p:cNvSpPr/>
          <p:nvPr/>
        </p:nvSpPr>
        <p:spPr>
          <a:xfrm>
            <a:off x="4310655" y="5217684"/>
            <a:ext cx="1881963" cy="531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Assessments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783D50D-5221-450B-A36B-4D2B716121EF}"/>
              </a:ext>
            </a:extLst>
          </p:cNvPr>
          <p:cNvCxnSpPr>
            <a:cxnSpLocks/>
            <a:stCxn id="27" idx="3"/>
            <a:endCxn id="6" idx="2"/>
          </p:cNvCxnSpPr>
          <p:nvPr/>
        </p:nvCxnSpPr>
        <p:spPr>
          <a:xfrm flipV="1">
            <a:off x="6192618" y="4215468"/>
            <a:ext cx="1960571" cy="1268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7D4C686-A287-44D0-AD14-6D4BB68F74F9}"/>
              </a:ext>
            </a:extLst>
          </p:cNvPr>
          <p:cNvCxnSpPr>
            <a:cxnSpLocks/>
            <a:stCxn id="27" idx="0"/>
            <a:endCxn id="5" idx="2"/>
          </p:cNvCxnSpPr>
          <p:nvPr/>
        </p:nvCxnSpPr>
        <p:spPr>
          <a:xfrm flipH="1" flipV="1">
            <a:off x="5220342" y="4215468"/>
            <a:ext cx="31295" cy="1002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A75BC43-3EDE-4989-AC4E-4608A07BBF27}"/>
              </a:ext>
            </a:extLst>
          </p:cNvPr>
          <p:cNvSpPr/>
          <p:nvPr/>
        </p:nvSpPr>
        <p:spPr>
          <a:xfrm>
            <a:off x="2152017" y="2046006"/>
            <a:ext cx="1881963" cy="8456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PE teacher training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9F9A441-F625-44BD-A77F-D828D1A822CC}"/>
              </a:ext>
            </a:extLst>
          </p:cNvPr>
          <p:cNvSpPr/>
          <p:nvPr/>
        </p:nvSpPr>
        <p:spPr>
          <a:xfrm>
            <a:off x="6004329" y="2046006"/>
            <a:ext cx="1881963" cy="8456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PE teacher intervention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F99B3C1-C9E8-45D7-90DC-A99737842BAD}"/>
              </a:ext>
            </a:extLst>
          </p:cNvPr>
          <p:cNvCxnSpPr>
            <a:cxnSpLocks/>
            <a:stCxn id="27" idx="1"/>
            <a:endCxn id="7" idx="2"/>
          </p:cNvCxnSpPr>
          <p:nvPr/>
        </p:nvCxnSpPr>
        <p:spPr>
          <a:xfrm flipH="1" flipV="1">
            <a:off x="1842349" y="4206042"/>
            <a:ext cx="2468306" cy="1277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6443580C-89CB-48EB-9C8C-F0CC785DED0B}"/>
              </a:ext>
            </a:extLst>
          </p:cNvPr>
          <p:cNvSpPr/>
          <p:nvPr/>
        </p:nvSpPr>
        <p:spPr>
          <a:xfrm>
            <a:off x="2152017" y="3051544"/>
            <a:ext cx="1881963" cy="656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49D50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SDT techniques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49D50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DEB0C0B6-348C-4F48-A2A2-377264EB0161}"/>
              </a:ext>
            </a:extLst>
          </p:cNvPr>
          <p:cNvSpPr/>
          <p:nvPr/>
        </p:nvSpPr>
        <p:spPr>
          <a:xfrm>
            <a:off x="6004328" y="2984551"/>
            <a:ext cx="1881963" cy="656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49D50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AST techniques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49D50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94018C5-3FA9-48CF-B715-2CC370F24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504" y="6145929"/>
            <a:ext cx="1450529" cy="61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6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F27C75-F4CB-4C9E-A88E-02F609D43A4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2778" y="625790"/>
          <a:ext cx="10560726" cy="4221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059">
                  <a:extLst>
                    <a:ext uri="{9D8B030D-6E8A-4147-A177-3AD203B41FA5}">
                      <a16:colId xmlns:a16="http://schemas.microsoft.com/office/drawing/2014/main" val="1628300950"/>
                    </a:ext>
                  </a:extLst>
                </a:gridCol>
                <a:gridCol w="615059">
                  <a:extLst>
                    <a:ext uri="{9D8B030D-6E8A-4147-A177-3AD203B41FA5}">
                      <a16:colId xmlns:a16="http://schemas.microsoft.com/office/drawing/2014/main" val="848600489"/>
                    </a:ext>
                  </a:extLst>
                </a:gridCol>
                <a:gridCol w="1166326">
                  <a:extLst>
                    <a:ext uri="{9D8B030D-6E8A-4147-A177-3AD203B41FA5}">
                      <a16:colId xmlns:a16="http://schemas.microsoft.com/office/drawing/2014/main" val="3230401244"/>
                    </a:ext>
                  </a:extLst>
                </a:gridCol>
                <a:gridCol w="1166326">
                  <a:extLst>
                    <a:ext uri="{9D8B030D-6E8A-4147-A177-3AD203B41FA5}">
                      <a16:colId xmlns:a16="http://schemas.microsoft.com/office/drawing/2014/main" val="81072817"/>
                    </a:ext>
                  </a:extLst>
                </a:gridCol>
                <a:gridCol w="1166326">
                  <a:extLst>
                    <a:ext uri="{9D8B030D-6E8A-4147-A177-3AD203B41FA5}">
                      <a16:colId xmlns:a16="http://schemas.microsoft.com/office/drawing/2014/main" val="1471785830"/>
                    </a:ext>
                  </a:extLst>
                </a:gridCol>
                <a:gridCol w="1166326">
                  <a:extLst>
                    <a:ext uri="{9D8B030D-6E8A-4147-A177-3AD203B41FA5}">
                      <a16:colId xmlns:a16="http://schemas.microsoft.com/office/drawing/2014/main" val="4084939310"/>
                    </a:ext>
                  </a:extLst>
                </a:gridCol>
                <a:gridCol w="1166326">
                  <a:extLst>
                    <a:ext uri="{9D8B030D-6E8A-4147-A177-3AD203B41FA5}">
                      <a16:colId xmlns:a16="http://schemas.microsoft.com/office/drawing/2014/main" val="1648388356"/>
                    </a:ext>
                  </a:extLst>
                </a:gridCol>
                <a:gridCol w="1166326">
                  <a:extLst>
                    <a:ext uri="{9D8B030D-6E8A-4147-A177-3AD203B41FA5}">
                      <a16:colId xmlns:a16="http://schemas.microsoft.com/office/drawing/2014/main" val="2944254528"/>
                    </a:ext>
                  </a:extLst>
                </a:gridCol>
                <a:gridCol w="1166326">
                  <a:extLst>
                    <a:ext uri="{9D8B030D-6E8A-4147-A177-3AD203B41FA5}">
                      <a16:colId xmlns:a16="http://schemas.microsoft.com/office/drawing/2014/main" val="136811928"/>
                    </a:ext>
                  </a:extLst>
                </a:gridCol>
                <a:gridCol w="1166326">
                  <a:extLst>
                    <a:ext uri="{9D8B030D-6E8A-4147-A177-3AD203B41FA5}">
                      <a16:colId xmlns:a16="http://schemas.microsoft.com/office/drawing/2014/main" val="4103061370"/>
                    </a:ext>
                  </a:extLst>
                </a:gridCol>
              </a:tblGrid>
              <a:tr h="143450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Agency FB" panose="020B0503020202020204" pitchFamily="34" charset="0"/>
                        </a:rPr>
                        <a:t>Session</a:t>
                      </a:r>
                      <a:endParaRPr lang="en-GB" sz="2400" dirty="0">
                        <a:solidFill>
                          <a:srgbClr val="002060"/>
                        </a:solidFill>
                        <a:latin typeface="Agency FB" panose="020B0503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Agency FB" panose="020B0503020202020204" pitchFamily="34" charset="0"/>
                        </a:rPr>
                        <a:t>Topic</a:t>
                      </a:r>
                      <a:endParaRPr lang="en-GB" sz="2400" dirty="0">
                        <a:solidFill>
                          <a:srgbClr val="002060"/>
                        </a:solidFill>
                        <a:latin typeface="Agency FB" panose="020B0503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Agency FB" panose="020B0503020202020204" pitchFamily="34" charset="0"/>
                        </a:rPr>
                        <a:t>What: Activities</a:t>
                      </a:r>
                      <a:endParaRPr lang="en-GB" sz="2000" dirty="0">
                        <a:solidFill>
                          <a:srgbClr val="002060"/>
                        </a:solidFill>
                        <a:latin typeface="Agency FB" panose="020B0503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Agency FB" panose="020B0503020202020204" pitchFamily="34" charset="0"/>
                        </a:rPr>
                        <a:t>Why: Purpose</a:t>
                      </a:r>
                      <a:endParaRPr lang="en-GB" sz="2000" dirty="0">
                        <a:solidFill>
                          <a:srgbClr val="002060"/>
                        </a:solidFill>
                        <a:latin typeface="Agency FB" panose="020B0503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B0F0"/>
                          </a:solidFill>
                          <a:latin typeface="Agency FB" panose="020B0503020202020204" pitchFamily="34" charset="0"/>
                        </a:rPr>
                        <a:t>How: Supporting material </a:t>
                      </a:r>
                      <a:endParaRPr lang="en-GB" sz="2000" dirty="0">
                        <a:solidFill>
                          <a:srgbClr val="00B0F0"/>
                        </a:solidFill>
                        <a:latin typeface="Agency FB" panose="020B0503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B0F0"/>
                          </a:solidFill>
                          <a:latin typeface="Agency FB" panose="020B0503020202020204" pitchFamily="34" charset="0"/>
                        </a:rPr>
                        <a:t>How: MBCTs</a:t>
                      </a:r>
                      <a:r>
                        <a:rPr lang="en-GB" sz="2000" dirty="0">
                          <a:solidFill>
                            <a:srgbClr val="00B0F0"/>
                          </a:solidFill>
                          <a:latin typeface="Agency FB" panose="020B0503020202020204" pitchFamily="34" charset="0"/>
                        </a:rPr>
                        <a:t> 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B0F0"/>
                          </a:solidFill>
                          <a:latin typeface="Agency FB" panose="020B0503020202020204" pitchFamily="34" charset="0"/>
                        </a:rPr>
                        <a:t>Increase PE teachers' behaviours </a:t>
                      </a:r>
                      <a:endParaRPr lang="en-GB" sz="2000" dirty="0">
                        <a:solidFill>
                          <a:srgbClr val="00B0F0"/>
                        </a:solidFill>
                        <a:latin typeface="Agency FB" panose="020B0503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rgbClr val="00B0F0"/>
                          </a:solidFill>
                          <a:latin typeface="Agency FB" panose="020B0503020202020204" pitchFamily="34" charset="0"/>
                        </a:rPr>
                        <a:t>Decrease PE teachers' behaviours </a:t>
                      </a:r>
                      <a:endParaRPr lang="en-GB" sz="2000" dirty="0">
                        <a:solidFill>
                          <a:srgbClr val="00B0F0"/>
                        </a:solidFill>
                        <a:latin typeface="Agency FB" panose="020B0503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B0F0"/>
                          </a:solidFill>
                          <a:latin typeface="Agency FB" panose="020B0503020202020204" pitchFamily="34" charset="0"/>
                        </a:rPr>
                        <a:t>Teachers’ self reports </a:t>
                      </a:r>
                      <a:endParaRPr lang="en-GB" sz="2000" dirty="0">
                        <a:solidFill>
                          <a:srgbClr val="00B0F0"/>
                        </a:solidFill>
                        <a:latin typeface="Agency FB" panose="020B0503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00B0F0"/>
                          </a:solidFill>
                          <a:latin typeface="Agency FB" panose="020B0503020202020204" pitchFamily="34" charset="0"/>
                        </a:rPr>
                        <a:t>Students' self reports </a:t>
                      </a:r>
                      <a:endParaRPr lang="en-GB" sz="2000" dirty="0">
                        <a:solidFill>
                          <a:srgbClr val="00B0F0"/>
                        </a:solidFill>
                      </a:endParaRP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988898774"/>
                  </a:ext>
                </a:extLst>
              </a:tr>
              <a:tr h="27866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Agency FB" panose="020B0503020202020204" pitchFamily="34" charset="0"/>
                        </a:rPr>
                        <a:t>Providing instructions</a:t>
                      </a:r>
                    </a:p>
                    <a:p>
                      <a:pPr algn="ctr"/>
                      <a:endParaRPr lang="en-GB" sz="2000" dirty="0">
                        <a:latin typeface="Agency FB" panose="020B0503020202020204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gency FB" panose="020B0503020202020204" pitchFamily="34" charset="0"/>
                        </a:rPr>
                        <a:t>AST: Offer choices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gency FB" panose="020B0503020202020204" pitchFamily="34" charset="0"/>
                        </a:rPr>
                        <a:t>Group discussions to generate ideas on how to provide choices to support  students autonomy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Agency FB" panose="020B0503020202020204" pitchFamily="34" charset="0"/>
                        </a:rPr>
                        <a:t>… to generate own ideas on how in practice they can provide choices when giving instructions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09483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554FF6A-38B4-4A36-92A5-7D5B59656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504" y="6145929"/>
            <a:ext cx="1450529" cy="6178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F3174C-0E61-4EE4-A46A-B016E47F8662}"/>
              </a:ext>
            </a:extLst>
          </p:cNvPr>
          <p:cNvSpPr/>
          <p:nvPr/>
        </p:nvSpPr>
        <p:spPr>
          <a:xfrm>
            <a:off x="10713064" y="1157940"/>
            <a:ext cx="1561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D666F9">
                    <a:lumMod val="50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What &amp; Why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D666F9">
                    <a:lumMod val="50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?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D666F9">
                  <a:lumMod val="50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24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ACDD1-604A-4045-AAE2-99ED17995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Training delivery techniques: </a:t>
            </a:r>
            <a:br>
              <a:rPr lang="en-GB" dirty="0"/>
            </a:br>
            <a:r>
              <a:rPr lang="en-GB" dirty="0"/>
              <a:t>Motivational Behaviour Change techniques (MBCTs) </a:t>
            </a:r>
            <a:r>
              <a:rPr lang="en-US" sz="2000" dirty="0"/>
              <a:t>Teixeira et al., 2016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7BA2D4-AD6E-4276-8C16-900D02A2F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0318" y="2489572"/>
            <a:ext cx="3049705" cy="576262"/>
          </a:xfrm>
        </p:spPr>
        <p:txBody>
          <a:bodyPr/>
          <a:lstStyle/>
          <a:p>
            <a:r>
              <a:rPr lang="en-GB" sz="3600" b="1" dirty="0">
                <a:solidFill>
                  <a:schemeClr val="bg1"/>
                </a:solidFill>
              </a:rPr>
              <a:t>Autonomy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19CDBC-0927-4A08-A303-7CDF89CA9DFF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680318" y="3211033"/>
            <a:ext cx="3049705" cy="272515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Adopt non-controlling, informational 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Explore life aspirations and values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Facilitate autonomous goals or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B85603-6901-4198-A7BA-2EF1CCCC3C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55632" y="2489572"/>
            <a:ext cx="3063240" cy="576262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Competence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9D4D2AC-9393-40A3-A523-15A11254F18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3944117" y="3211032"/>
            <a:ext cx="3067297" cy="272515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Clarify expectations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Help develop a clear and concrete plan of 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Offer concrete, clear, and relevant feedback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0B532F2-D64F-4F5D-A9FD-EED736A5A8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47636" y="2489571"/>
            <a:ext cx="3063505" cy="576262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Relatedness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9078A8-A1E4-4604-B115-6C497DE0CB2C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230553" y="3211030"/>
            <a:ext cx="3067563" cy="272515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Use attentive, reflective listening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Acknowledge and respect perspectives 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Encourage asking of questions 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77DC5C-CF93-4598-A4D6-57B453DCB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504" y="6156562"/>
            <a:ext cx="1450529" cy="61781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6E137DC-2478-4FBA-AFA2-848E1C0CF7AA}"/>
              </a:ext>
            </a:extLst>
          </p:cNvPr>
          <p:cNvSpPr/>
          <p:nvPr/>
        </p:nvSpPr>
        <p:spPr>
          <a:xfrm>
            <a:off x="10962216" y="1128454"/>
            <a:ext cx="752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D666F9">
                    <a:lumMod val="50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How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D666F9">
                    <a:lumMod val="50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?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D666F9">
                  <a:lumMod val="50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89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F27C75-F4CB-4C9E-A88E-02F609D43A4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2778" y="625790"/>
          <a:ext cx="10560726" cy="4221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059">
                  <a:extLst>
                    <a:ext uri="{9D8B030D-6E8A-4147-A177-3AD203B41FA5}">
                      <a16:colId xmlns:a16="http://schemas.microsoft.com/office/drawing/2014/main" val="1628300950"/>
                    </a:ext>
                  </a:extLst>
                </a:gridCol>
                <a:gridCol w="615059">
                  <a:extLst>
                    <a:ext uri="{9D8B030D-6E8A-4147-A177-3AD203B41FA5}">
                      <a16:colId xmlns:a16="http://schemas.microsoft.com/office/drawing/2014/main" val="848600489"/>
                    </a:ext>
                  </a:extLst>
                </a:gridCol>
                <a:gridCol w="1166326">
                  <a:extLst>
                    <a:ext uri="{9D8B030D-6E8A-4147-A177-3AD203B41FA5}">
                      <a16:colId xmlns:a16="http://schemas.microsoft.com/office/drawing/2014/main" val="3230401244"/>
                    </a:ext>
                  </a:extLst>
                </a:gridCol>
                <a:gridCol w="1166326">
                  <a:extLst>
                    <a:ext uri="{9D8B030D-6E8A-4147-A177-3AD203B41FA5}">
                      <a16:colId xmlns:a16="http://schemas.microsoft.com/office/drawing/2014/main" val="81072817"/>
                    </a:ext>
                  </a:extLst>
                </a:gridCol>
                <a:gridCol w="1166326">
                  <a:extLst>
                    <a:ext uri="{9D8B030D-6E8A-4147-A177-3AD203B41FA5}">
                      <a16:colId xmlns:a16="http://schemas.microsoft.com/office/drawing/2014/main" val="1471785830"/>
                    </a:ext>
                  </a:extLst>
                </a:gridCol>
                <a:gridCol w="1166326">
                  <a:extLst>
                    <a:ext uri="{9D8B030D-6E8A-4147-A177-3AD203B41FA5}">
                      <a16:colId xmlns:a16="http://schemas.microsoft.com/office/drawing/2014/main" val="4084939310"/>
                    </a:ext>
                  </a:extLst>
                </a:gridCol>
                <a:gridCol w="1166326">
                  <a:extLst>
                    <a:ext uri="{9D8B030D-6E8A-4147-A177-3AD203B41FA5}">
                      <a16:colId xmlns:a16="http://schemas.microsoft.com/office/drawing/2014/main" val="1648388356"/>
                    </a:ext>
                  </a:extLst>
                </a:gridCol>
                <a:gridCol w="1166326">
                  <a:extLst>
                    <a:ext uri="{9D8B030D-6E8A-4147-A177-3AD203B41FA5}">
                      <a16:colId xmlns:a16="http://schemas.microsoft.com/office/drawing/2014/main" val="2944254528"/>
                    </a:ext>
                  </a:extLst>
                </a:gridCol>
                <a:gridCol w="1166326">
                  <a:extLst>
                    <a:ext uri="{9D8B030D-6E8A-4147-A177-3AD203B41FA5}">
                      <a16:colId xmlns:a16="http://schemas.microsoft.com/office/drawing/2014/main" val="136811928"/>
                    </a:ext>
                  </a:extLst>
                </a:gridCol>
                <a:gridCol w="1166326">
                  <a:extLst>
                    <a:ext uri="{9D8B030D-6E8A-4147-A177-3AD203B41FA5}">
                      <a16:colId xmlns:a16="http://schemas.microsoft.com/office/drawing/2014/main" val="4103061370"/>
                    </a:ext>
                  </a:extLst>
                </a:gridCol>
              </a:tblGrid>
              <a:tr h="143450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Agency FB" panose="020B0503020202020204" pitchFamily="34" charset="0"/>
                        </a:rPr>
                        <a:t>Session</a:t>
                      </a:r>
                      <a:endParaRPr lang="en-GB" sz="2400" dirty="0">
                        <a:solidFill>
                          <a:srgbClr val="002060"/>
                        </a:solidFill>
                        <a:latin typeface="Agency FB" panose="020B0503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Agency FB" panose="020B0503020202020204" pitchFamily="34" charset="0"/>
                        </a:rPr>
                        <a:t>Topic</a:t>
                      </a:r>
                      <a:endParaRPr lang="en-GB" sz="2400" dirty="0">
                        <a:solidFill>
                          <a:srgbClr val="002060"/>
                        </a:solidFill>
                        <a:latin typeface="Agency FB" panose="020B0503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Agency FB" panose="020B0503020202020204" pitchFamily="34" charset="0"/>
                        </a:rPr>
                        <a:t>What: Activities</a:t>
                      </a:r>
                      <a:endParaRPr lang="en-GB" sz="2000" dirty="0">
                        <a:solidFill>
                          <a:srgbClr val="002060"/>
                        </a:solidFill>
                        <a:latin typeface="Agency FB" panose="020B0503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Agency FB" panose="020B0503020202020204" pitchFamily="34" charset="0"/>
                        </a:rPr>
                        <a:t>Why: Purpose</a:t>
                      </a:r>
                      <a:endParaRPr lang="en-GB" sz="2000" dirty="0">
                        <a:solidFill>
                          <a:srgbClr val="002060"/>
                        </a:solidFill>
                        <a:latin typeface="Agency FB" panose="020B0503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Agency FB" panose="020B0503020202020204" pitchFamily="34" charset="0"/>
                        </a:rPr>
                        <a:t>How: Supporting material </a:t>
                      </a:r>
                      <a:endParaRPr lang="en-GB" sz="2000" dirty="0">
                        <a:solidFill>
                          <a:srgbClr val="002060"/>
                        </a:solidFill>
                        <a:latin typeface="Agency FB" panose="020B0503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Agency FB" panose="020B0503020202020204" pitchFamily="34" charset="0"/>
                        </a:rPr>
                        <a:t>How: MBCTs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Agency FB" panose="020B0503020202020204" pitchFamily="34" charset="0"/>
                        </a:rPr>
                        <a:t> 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B0F0"/>
                          </a:solidFill>
                          <a:latin typeface="Agency FB" panose="020B0503020202020204" pitchFamily="34" charset="0"/>
                        </a:rPr>
                        <a:t>Increase PE teachers' behaviours </a:t>
                      </a:r>
                      <a:endParaRPr lang="en-GB" sz="2000" dirty="0">
                        <a:solidFill>
                          <a:srgbClr val="00B0F0"/>
                        </a:solidFill>
                        <a:latin typeface="Agency FB" panose="020B0503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rgbClr val="00B0F0"/>
                          </a:solidFill>
                          <a:latin typeface="Agency FB" panose="020B0503020202020204" pitchFamily="34" charset="0"/>
                        </a:rPr>
                        <a:t>Decrease PE teachers' behaviours </a:t>
                      </a:r>
                      <a:endParaRPr lang="en-GB" sz="2000" dirty="0">
                        <a:solidFill>
                          <a:srgbClr val="00B0F0"/>
                        </a:solidFill>
                        <a:latin typeface="Agency FB" panose="020B0503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B0F0"/>
                          </a:solidFill>
                          <a:latin typeface="Agency FB" panose="020B0503020202020204" pitchFamily="34" charset="0"/>
                        </a:rPr>
                        <a:t>Teachers’ self reports </a:t>
                      </a:r>
                      <a:endParaRPr lang="en-GB" sz="2000" dirty="0">
                        <a:solidFill>
                          <a:srgbClr val="00B0F0"/>
                        </a:solidFill>
                        <a:latin typeface="Agency FB" panose="020B0503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00B0F0"/>
                          </a:solidFill>
                          <a:latin typeface="Agency FB" panose="020B0503020202020204" pitchFamily="34" charset="0"/>
                        </a:rPr>
                        <a:t>Students' self reports </a:t>
                      </a:r>
                      <a:endParaRPr lang="en-GB" sz="2000" dirty="0">
                        <a:solidFill>
                          <a:srgbClr val="00B0F0"/>
                        </a:solidFill>
                      </a:endParaRP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988898774"/>
                  </a:ext>
                </a:extLst>
              </a:tr>
              <a:tr h="27866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Agency FB" panose="020B0503020202020204" pitchFamily="34" charset="0"/>
                        </a:rPr>
                        <a:t>Providing instructions</a:t>
                      </a:r>
                    </a:p>
                    <a:p>
                      <a:pPr algn="ctr"/>
                      <a:endParaRPr lang="en-GB" sz="2000" dirty="0">
                        <a:latin typeface="Agency FB" panose="020B0503020202020204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gency FB" panose="020B0503020202020204" pitchFamily="34" charset="0"/>
                        </a:rPr>
                        <a:t>AST: Offer choices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gency FB" panose="020B0503020202020204" pitchFamily="34" charset="0"/>
                        </a:rPr>
                        <a:t>Group discussions to generate ideas on how to provide choices to support  students autonomy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Agency FB" panose="020B0503020202020204" pitchFamily="34" charset="0"/>
                        </a:rPr>
                        <a:t>… to generate own ideas on how in practice they can provide choices when giving instructions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gency FB" panose="020B0503020202020204" pitchFamily="34" charset="0"/>
                        </a:rPr>
                        <a:t>Complete concrete behaviours /</a:t>
                      </a:r>
                      <a:r>
                        <a:rPr lang="en-GB" sz="1800" noProof="0" dirty="0">
                          <a:latin typeface="Agency FB" panose="020B0503020202020204" pitchFamily="34" charset="0"/>
                        </a:rPr>
                        <a:t>activities</a:t>
                      </a:r>
                      <a:r>
                        <a:rPr lang="en-GB" sz="1800" dirty="0">
                          <a:latin typeface="Agency FB" panose="020B0503020202020204" pitchFamily="34" charset="0"/>
                        </a:rPr>
                        <a:t> on Form D “How to give more AS instructions”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gency FB" panose="020B0503020202020204" pitchFamily="34" charset="0"/>
                        </a:rPr>
                        <a:t>Facilitate autonomous goals or outcomes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09483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554FF6A-38B4-4A36-92A5-7D5B59656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504" y="6145929"/>
            <a:ext cx="1450529" cy="6178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5BD248C-520E-4FB3-9A0C-92C26CFA93B2}"/>
              </a:ext>
            </a:extLst>
          </p:cNvPr>
          <p:cNvSpPr/>
          <p:nvPr/>
        </p:nvSpPr>
        <p:spPr>
          <a:xfrm>
            <a:off x="10962216" y="1128454"/>
            <a:ext cx="752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D666F9">
                    <a:lumMod val="50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How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D666F9">
                    <a:lumMod val="50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?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D666F9">
                  <a:lumMod val="50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30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EC67E-CD51-42CC-892F-ECCC4CCC6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Students' Self report of autonomy support and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850F7-428D-4CC9-9441-10EEBF694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Perceived autonomy support (PE class)</a:t>
            </a:r>
          </a:p>
          <a:p>
            <a:pPr lvl="1"/>
            <a:r>
              <a:rPr lang="en-GB" i="1" dirty="0">
                <a:latin typeface="Comic Sans MS" panose="030F0702030302020204" pitchFamily="66" charset="0"/>
              </a:rPr>
              <a:t>… My PE teacher encourages me to do physical activity.</a:t>
            </a:r>
          </a:p>
          <a:p>
            <a:r>
              <a:rPr lang="en-GB" dirty="0"/>
              <a:t>Perceived Control</a:t>
            </a:r>
          </a:p>
          <a:p>
            <a:pPr lvl="1"/>
            <a:r>
              <a:rPr lang="en-GB" i="1" dirty="0">
                <a:latin typeface="Comic Sans MS" panose="030F0702030302020204" pitchFamily="66" charset="0"/>
              </a:rPr>
              <a:t>… My PE teacher tries to control everything I do.</a:t>
            </a:r>
          </a:p>
          <a:p>
            <a:r>
              <a:rPr lang="en-GB" dirty="0"/>
              <a:t>Perceived autonomy support (Leisure time PA)</a:t>
            </a:r>
          </a:p>
          <a:p>
            <a:pPr lvl="1"/>
            <a:r>
              <a:rPr lang="en-GB" i="1" dirty="0">
                <a:latin typeface="Comic Sans MS" panose="030F0702030302020204" pitchFamily="66" charset="0"/>
              </a:rPr>
              <a:t>… My PE teacher encourages me to do physical activity in my free time.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3DED33-2344-46A0-B87C-9705A073D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504" y="6145929"/>
            <a:ext cx="1450529" cy="6178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B48DDE-D348-4EA4-B025-AEF067785699}"/>
              </a:ext>
            </a:extLst>
          </p:cNvPr>
          <p:cNvSpPr/>
          <p:nvPr/>
        </p:nvSpPr>
        <p:spPr>
          <a:xfrm>
            <a:off x="10643504" y="753228"/>
            <a:ext cx="11929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D666F9">
                    <a:lumMod val="50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Expected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D666F9">
                    <a:lumMod val="50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Changes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D666F9">
                    <a:lumMod val="50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666F9">
                  <a:lumMod val="50000"/>
                </a:srgbClr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666F9">
                    <a:lumMod val="50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on …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D666F9">
                  <a:lumMod val="50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14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D70FB-3EF5-4064-8758-D1E503EE3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Teacher's Self report of autonomy support provision and control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529C3-9296-40BA-B8AC-9AE0E2BA9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Provision of Autonomy support</a:t>
            </a:r>
          </a:p>
          <a:p>
            <a:pPr lvl="1"/>
            <a:r>
              <a:rPr lang="en-GB" i="1" dirty="0">
                <a:latin typeface="Comic Sans MS" panose="030F0702030302020204" pitchFamily="66" charset="0"/>
              </a:rPr>
              <a:t>… I feel that I provide choices and options to my physical education students. </a:t>
            </a:r>
          </a:p>
          <a:p>
            <a:r>
              <a:rPr lang="en-GB" dirty="0"/>
              <a:t>Link for Leisure-time PA</a:t>
            </a:r>
          </a:p>
          <a:p>
            <a:pPr lvl="1"/>
            <a:r>
              <a:rPr lang="en-GB" i="1" dirty="0">
                <a:latin typeface="Comic Sans MS" panose="030F0702030302020204" pitchFamily="66" charset="0"/>
              </a:rPr>
              <a:t>… I encourage my PE students to think about how physical activity during PE class can be useful to them during their free time.</a:t>
            </a:r>
          </a:p>
          <a:p>
            <a:r>
              <a:rPr lang="en-GB" dirty="0"/>
              <a:t>Providing rationales</a:t>
            </a:r>
          </a:p>
          <a:p>
            <a:pPr lvl="1"/>
            <a:r>
              <a:rPr lang="en-GB" i="1" dirty="0">
                <a:latin typeface="Comic Sans MS" panose="030F0702030302020204" pitchFamily="66" charset="0"/>
              </a:rPr>
              <a:t>… I explain to my PE students why we learn certain things during PE class</a:t>
            </a:r>
          </a:p>
          <a:p>
            <a:r>
              <a:rPr lang="en-GB" dirty="0"/>
              <a:t>Controlling</a:t>
            </a:r>
          </a:p>
          <a:p>
            <a:pPr lvl="1"/>
            <a:r>
              <a:rPr lang="en-GB" i="1" dirty="0">
                <a:latin typeface="Comic Sans MS" panose="030F0702030302020204" pitchFamily="66" charset="0"/>
              </a:rPr>
              <a:t>… I always have to tell my PE students what to do.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A8B727-40D0-4B91-8762-0592FCB43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504" y="6145929"/>
            <a:ext cx="1450529" cy="6178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03179CF-982C-47C5-A203-5050F18D94AB}"/>
              </a:ext>
            </a:extLst>
          </p:cNvPr>
          <p:cNvSpPr/>
          <p:nvPr/>
        </p:nvSpPr>
        <p:spPr>
          <a:xfrm>
            <a:off x="10643504" y="753228"/>
            <a:ext cx="12282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D666F9">
                    <a:lumMod val="50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Expected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D666F9">
                    <a:lumMod val="50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Changes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D666F9">
                    <a:lumMod val="50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666F9">
                  <a:lumMod val="50000"/>
                </a:srgbClr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666F9">
                    <a:lumMod val="50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on …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D666F9">
                  <a:lumMod val="50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60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49AFE-D1AF-4DD0-9DB2-04ED06BCC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Teachers' Observed verbal behaviour categories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29DCC-1E66-413D-AA95-675667BB6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158195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A.      Instructions (Autonomous &amp; Controlling)</a:t>
            </a:r>
          </a:p>
          <a:p>
            <a:pPr lvl="1"/>
            <a:r>
              <a:rPr lang="en-GB" dirty="0"/>
              <a:t>Verbal communication related to organizational, technical and tactical instructions (statements, questions, answers, commands etc…).</a:t>
            </a:r>
          </a:p>
          <a:p>
            <a:r>
              <a:rPr lang="en-GB" dirty="0"/>
              <a:t>B. Praise and Encouragement (Autonomous &amp; Controlling)	</a:t>
            </a:r>
          </a:p>
          <a:p>
            <a:pPr lvl="1"/>
            <a:r>
              <a:rPr lang="en-GB" dirty="0"/>
              <a:t>Verbal communication aiming to provide students praise and encouragement, both on outcome and procedure		</a:t>
            </a:r>
          </a:p>
          <a:p>
            <a:r>
              <a:rPr lang="en-GB" dirty="0"/>
              <a:t>C. Dealing with misbehaviour (Autonomous &amp; Controlling)</a:t>
            </a:r>
          </a:p>
          <a:p>
            <a:pPr lvl="1"/>
            <a:r>
              <a:rPr lang="en-GB" dirty="0"/>
              <a:t>Verbal communication aiming to deal with discipline (on or off task related)</a:t>
            </a:r>
          </a:p>
          <a:p>
            <a:r>
              <a:rPr lang="en-GB" dirty="0"/>
              <a:t>D. Links with Out of school PA (Autonomous)</a:t>
            </a:r>
          </a:p>
          <a:p>
            <a:pPr lvl="1"/>
            <a:r>
              <a:rPr lang="en-GB" dirty="0"/>
              <a:t>Verbal communication aiming to explicitly highlight the links between PE class and out of school PA 		</a:t>
            </a:r>
          </a:p>
          <a:p>
            <a:r>
              <a:rPr lang="en-GB" dirty="0"/>
              <a:t>E. Provision of explanatory rationales (Autonomous)</a:t>
            </a:r>
          </a:p>
          <a:p>
            <a:pPr lvl="1"/>
            <a:r>
              <a:rPr lang="en-GB" dirty="0"/>
              <a:t>Verbal communication aiming to provide rationales		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FBE82E-8EA3-48A1-9446-61C8A283D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504" y="6145929"/>
            <a:ext cx="1450529" cy="6178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A321E53-BC06-4BAD-9842-C0C8D98E841F}"/>
              </a:ext>
            </a:extLst>
          </p:cNvPr>
          <p:cNvSpPr/>
          <p:nvPr/>
        </p:nvSpPr>
        <p:spPr>
          <a:xfrm>
            <a:off x="10643504" y="753228"/>
            <a:ext cx="11929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D666F9">
                    <a:lumMod val="50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Expected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D666F9">
                    <a:lumMod val="50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Changes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D666F9">
                    <a:lumMod val="50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666F9">
                  <a:lumMod val="50000"/>
                </a:srgbClr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666F9">
                    <a:lumMod val="50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on …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D666F9">
                  <a:lumMod val="50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21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F27C75-F4CB-4C9E-A88E-02F609D43A47}"/>
              </a:ext>
            </a:extLst>
          </p:cNvPr>
          <p:cNvGraphicFramePr>
            <a:graphicFrameLocks noGrp="1"/>
          </p:cNvGraphicFramePr>
          <p:nvPr/>
        </p:nvGraphicFramePr>
        <p:xfrm>
          <a:off x="82778" y="625790"/>
          <a:ext cx="10560726" cy="4221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059">
                  <a:extLst>
                    <a:ext uri="{9D8B030D-6E8A-4147-A177-3AD203B41FA5}">
                      <a16:colId xmlns:a16="http://schemas.microsoft.com/office/drawing/2014/main" val="1628300950"/>
                    </a:ext>
                  </a:extLst>
                </a:gridCol>
                <a:gridCol w="615059">
                  <a:extLst>
                    <a:ext uri="{9D8B030D-6E8A-4147-A177-3AD203B41FA5}">
                      <a16:colId xmlns:a16="http://schemas.microsoft.com/office/drawing/2014/main" val="848600489"/>
                    </a:ext>
                  </a:extLst>
                </a:gridCol>
                <a:gridCol w="1166326">
                  <a:extLst>
                    <a:ext uri="{9D8B030D-6E8A-4147-A177-3AD203B41FA5}">
                      <a16:colId xmlns:a16="http://schemas.microsoft.com/office/drawing/2014/main" val="3230401244"/>
                    </a:ext>
                  </a:extLst>
                </a:gridCol>
                <a:gridCol w="1166326">
                  <a:extLst>
                    <a:ext uri="{9D8B030D-6E8A-4147-A177-3AD203B41FA5}">
                      <a16:colId xmlns:a16="http://schemas.microsoft.com/office/drawing/2014/main" val="81072817"/>
                    </a:ext>
                  </a:extLst>
                </a:gridCol>
                <a:gridCol w="1166326">
                  <a:extLst>
                    <a:ext uri="{9D8B030D-6E8A-4147-A177-3AD203B41FA5}">
                      <a16:colId xmlns:a16="http://schemas.microsoft.com/office/drawing/2014/main" val="1471785830"/>
                    </a:ext>
                  </a:extLst>
                </a:gridCol>
                <a:gridCol w="1166326">
                  <a:extLst>
                    <a:ext uri="{9D8B030D-6E8A-4147-A177-3AD203B41FA5}">
                      <a16:colId xmlns:a16="http://schemas.microsoft.com/office/drawing/2014/main" val="4084939310"/>
                    </a:ext>
                  </a:extLst>
                </a:gridCol>
                <a:gridCol w="1166326">
                  <a:extLst>
                    <a:ext uri="{9D8B030D-6E8A-4147-A177-3AD203B41FA5}">
                      <a16:colId xmlns:a16="http://schemas.microsoft.com/office/drawing/2014/main" val="1648388356"/>
                    </a:ext>
                  </a:extLst>
                </a:gridCol>
                <a:gridCol w="1166326">
                  <a:extLst>
                    <a:ext uri="{9D8B030D-6E8A-4147-A177-3AD203B41FA5}">
                      <a16:colId xmlns:a16="http://schemas.microsoft.com/office/drawing/2014/main" val="2944254528"/>
                    </a:ext>
                  </a:extLst>
                </a:gridCol>
                <a:gridCol w="1166326">
                  <a:extLst>
                    <a:ext uri="{9D8B030D-6E8A-4147-A177-3AD203B41FA5}">
                      <a16:colId xmlns:a16="http://schemas.microsoft.com/office/drawing/2014/main" val="136811928"/>
                    </a:ext>
                  </a:extLst>
                </a:gridCol>
                <a:gridCol w="1166326">
                  <a:extLst>
                    <a:ext uri="{9D8B030D-6E8A-4147-A177-3AD203B41FA5}">
                      <a16:colId xmlns:a16="http://schemas.microsoft.com/office/drawing/2014/main" val="4103061370"/>
                    </a:ext>
                  </a:extLst>
                </a:gridCol>
              </a:tblGrid>
              <a:tr h="143450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Agency FB" panose="020B0503020202020204" pitchFamily="34" charset="0"/>
                        </a:rPr>
                        <a:t>Session</a:t>
                      </a:r>
                      <a:endParaRPr lang="en-GB" sz="2400" dirty="0">
                        <a:solidFill>
                          <a:srgbClr val="002060"/>
                        </a:solidFill>
                        <a:latin typeface="Agency FB" panose="020B0503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Agency FB" panose="020B0503020202020204" pitchFamily="34" charset="0"/>
                        </a:rPr>
                        <a:t>Topic</a:t>
                      </a:r>
                      <a:endParaRPr lang="en-GB" sz="2400" dirty="0">
                        <a:solidFill>
                          <a:srgbClr val="002060"/>
                        </a:solidFill>
                        <a:latin typeface="Agency FB" panose="020B0503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Agency FB" panose="020B0503020202020204" pitchFamily="34" charset="0"/>
                        </a:rPr>
                        <a:t>What: Activities</a:t>
                      </a:r>
                      <a:endParaRPr lang="en-GB" sz="2000" dirty="0">
                        <a:solidFill>
                          <a:srgbClr val="002060"/>
                        </a:solidFill>
                        <a:latin typeface="Agency FB" panose="020B0503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Agency FB" panose="020B0503020202020204" pitchFamily="34" charset="0"/>
                        </a:rPr>
                        <a:t>Why: Purpose</a:t>
                      </a:r>
                      <a:endParaRPr lang="en-GB" sz="2000" dirty="0">
                        <a:solidFill>
                          <a:srgbClr val="002060"/>
                        </a:solidFill>
                        <a:latin typeface="Agency FB" panose="020B0503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Agency FB" panose="020B0503020202020204" pitchFamily="34" charset="0"/>
                        </a:rPr>
                        <a:t>How: Supporting material </a:t>
                      </a:r>
                      <a:endParaRPr lang="en-GB" sz="2000" dirty="0">
                        <a:solidFill>
                          <a:srgbClr val="002060"/>
                        </a:solidFill>
                        <a:latin typeface="Agency FB" panose="020B0503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Agency FB" panose="020B0503020202020204" pitchFamily="34" charset="0"/>
                        </a:rPr>
                        <a:t>How: MBCTs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Agency FB" panose="020B0503020202020204" pitchFamily="34" charset="0"/>
                        </a:rPr>
                        <a:t> 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Agency FB" panose="020B0503020202020204" pitchFamily="34" charset="0"/>
                        </a:rPr>
                        <a:t>Increase PE teachers' behaviours </a:t>
                      </a:r>
                      <a:endParaRPr lang="en-GB" sz="2000" dirty="0">
                        <a:solidFill>
                          <a:srgbClr val="002060"/>
                        </a:solidFill>
                        <a:latin typeface="Agency FB" panose="020B0503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Agency FB" panose="020B0503020202020204" pitchFamily="34" charset="0"/>
                        </a:rPr>
                        <a:t>Decrease PE teachers' behaviours </a:t>
                      </a:r>
                      <a:endParaRPr lang="en-GB" sz="2000" dirty="0">
                        <a:solidFill>
                          <a:srgbClr val="002060"/>
                        </a:solidFill>
                        <a:latin typeface="Agency FB" panose="020B0503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Agency FB" panose="020B0503020202020204" pitchFamily="34" charset="0"/>
                        </a:rPr>
                        <a:t>Teachers’ self reports </a:t>
                      </a:r>
                      <a:endParaRPr lang="en-GB" sz="2000" dirty="0">
                        <a:solidFill>
                          <a:srgbClr val="002060"/>
                        </a:solidFill>
                        <a:latin typeface="Agency FB" panose="020B0503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  <a:latin typeface="Agency FB" panose="020B0503020202020204" pitchFamily="34" charset="0"/>
                        </a:rPr>
                        <a:t>Students' self reports </a:t>
                      </a:r>
                      <a:endParaRPr lang="en-GB" sz="2000" dirty="0"/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988898774"/>
                  </a:ext>
                </a:extLst>
              </a:tr>
              <a:tr h="27866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Agency FB" panose="020B0503020202020204" pitchFamily="34" charset="0"/>
                        </a:rPr>
                        <a:t>Providing instructions</a:t>
                      </a:r>
                    </a:p>
                    <a:p>
                      <a:pPr algn="ctr"/>
                      <a:endParaRPr lang="en-GB" sz="2000" dirty="0">
                        <a:latin typeface="Agency FB" panose="020B0503020202020204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gency FB" panose="020B0503020202020204" pitchFamily="34" charset="0"/>
                        </a:rPr>
                        <a:t>AST: Offer choices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gency FB" panose="020B0503020202020204" pitchFamily="34" charset="0"/>
                        </a:rPr>
                        <a:t>Group discussions to generate ideas on how to provide choices to support  students autonomy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Agency FB" panose="020B0503020202020204" pitchFamily="34" charset="0"/>
                        </a:rPr>
                        <a:t>… to generate own ideas on how in practice they can provide choices when giving instructions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gency FB" panose="020B0503020202020204" pitchFamily="34" charset="0"/>
                        </a:rPr>
                        <a:t>Complete concrete behaviours /</a:t>
                      </a:r>
                      <a:r>
                        <a:rPr lang="en-GB" sz="1800" noProof="0" dirty="0">
                          <a:latin typeface="Agency FB" panose="020B0503020202020204" pitchFamily="34" charset="0"/>
                        </a:rPr>
                        <a:t>activities</a:t>
                      </a:r>
                      <a:r>
                        <a:rPr lang="en-GB" sz="1800" dirty="0">
                          <a:latin typeface="Agency FB" panose="020B0503020202020204" pitchFamily="34" charset="0"/>
                        </a:rPr>
                        <a:t> on Form D “How to give more AS instructions”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gency FB" panose="020B0503020202020204" pitchFamily="34" charset="0"/>
                        </a:rPr>
                        <a:t>Facilitate autonomous goals or outcomes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gency FB" panose="020B0503020202020204" pitchFamily="34" charset="0"/>
                        </a:rPr>
                        <a:t>“perhaps try…” or “think about…”, “consider…”, “what about…”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gency FB" panose="020B0503020202020204" pitchFamily="34" charset="0"/>
                        </a:rPr>
                        <a:t>Directive statements such as “do”, “move”, “put”, “turn”, or “place”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gency FB" panose="020B0503020202020204" pitchFamily="34" charset="0"/>
                        </a:rPr>
                        <a:t>“I feel that I provide choices and options to my physical education students”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gency FB" panose="020B0503020202020204" pitchFamily="34" charset="0"/>
                        </a:rPr>
                        <a:t>“I feel that PE teacher provides me with choices, options, and suggestions”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09483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554FF6A-38B4-4A36-92A5-7D5B59656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504" y="6145929"/>
            <a:ext cx="1450529" cy="6178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14256E2-1A09-4DEB-B1AE-7C11B7F38354}"/>
              </a:ext>
            </a:extLst>
          </p:cNvPr>
          <p:cNvSpPr/>
          <p:nvPr/>
        </p:nvSpPr>
        <p:spPr>
          <a:xfrm>
            <a:off x="10725156" y="710826"/>
            <a:ext cx="152157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D666F9">
                    <a:lumMod val="50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Expected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D666F9">
                    <a:lumMod val="50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Changes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D666F9">
                    <a:lumMod val="50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666F9">
                  <a:lumMod val="50000"/>
                </a:srgbClr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666F9">
                    <a:lumMod val="50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on Measures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D666F9">
                  <a:lumMod val="50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73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76CA1-D2D4-4748-81C3-B6E5A4287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</a:t>
            </a:r>
            <a:r>
              <a:rPr lang="en-US" b="1" baseline="30000" dirty="0"/>
              <a:t>rd</a:t>
            </a:r>
            <a:r>
              <a:rPr lang="en-US" b="1" dirty="0"/>
              <a:t> stage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3E264D-2F1C-4D34-AA28-59C87C9F07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External review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2676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1" name="Rectangle 18"/>
          <p:cNvSpPr>
            <a:spLocks noChangeArrowheads="1"/>
          </p:cNvSpPr>
          <p:nvPr/>
        </p:nvSpPr>
        <p:spPr bwMode="auto">
          <a:xfrm>
            <a:off x="1847529" y="6119041"/>
            <a:ext cx="871378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</a:pPr>
            <a:r>
              <a:rPr lang="en-GB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Sources:	</a:t>
            </a:r>
            <a:r>
              <a:rPr lang="en-GB" sz="1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Hagger</a:t>
            </a:r>
            <a:r>
              <a:rPr lang="en-GB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(2003)</a:t>
            </a:r>
            <a:r>
              <a:rPr lang="en-GB" sz="16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Journal of Educational Psychology</a:t>
            </a:r>
            <a:endParaRPr lang="en-GB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</a:pPr>
            <a:r>
              <a:rPr lang="en-GB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Hagger &amp; </a:t>
            </a:r>
            <a:r>
              <a:rPr lang="en-GB" sz="1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Chatzisarantis</a:t>
            </a:r>
            <a:r>
              <a:rPr lang="en-GB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(2016) </a:t>
            </a:r>
            <a:r>
              <a:rPr lang="en-GB" sz="16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of Educational Research</a:t>
            </a:r>
            <a:endParaRPr lang="en-GB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</a:pPr>
            <a:endParaRPr lang="en-GB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87" name="Rectangle 26"/>
          <p:cNvSpPr>
            <a:spLocks noChangeArrowheads="1"/>
          </p:cNvSpPr>
          <p:nvPr/>
        </p:nvSpPr>
        <p:spPr bwMode="auto">
          <a:xfrm>
            <a:off x="1703512" y="2809070"/>
            <a:ext cx="1655762" cy="865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for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Autonomy</a:t>
            </a:r>
          </a:p>
        </p:txBody>
      </p:sp>
      <p:sp>
        <p:nvSpPr>
          <p:cNvPr id="32789" name="Rectangle 29"/>
          <p:cNvSpPr>
            <a:spLocks noChangeArrowheads="1"/>
          </p:cNvSpPr>
          <p:nvPr/>
        </p:nvSpPr>
        <p:spPr bwMode="auto">
          <a:xfrm>
            <a:off x="9279987" y="2694544"/>
            <a:ext cx="1152525" cy="115040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Beliefs &amp;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Intentions</a:t>
            </a:r>
          </a:p>
        </p:txBody>
      </p:sp>
      <p:sp>
        <p:nvSpPr>
          <p:cNvPr id="32791" name="Rectangle 31"/>
          <p:cNvSpPr>
            <a:spLocks noChangeArrowheads="1"/>
          </p:cNvSpPr>
          <p:nvPr/>
        </p:nvSpPr>
        <p:spPr bwMode="auto">
          <a:xfrm>
            <a:off x="4310221" y="2844786"/>
            <a:ext cx="1439863" cy="793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Autonomous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2063750" y="333375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EAEAEA"/>
                </a:solidFill>
                <a:latin typeface="Arial" pitchFamily="34" charset="0"/>
                <a:cs typeface="Arial" panose="020B0604020202020204" pitchFamily="34" charset="0"/>
              </a:rPr>
              <a:t>Trans-Contextual Model Propositions</a:t>
            </a:r>
          </a:p>
        </p:txBody>
      </p:sp>
      <p:sp>
        <p:nvSpPr>
          <p:cNvPr id="27" name="Rectangle 31"/>
          <p:cNvSpPr>
            <a:spLocks noChangeArrowheads="1"/>
          </p:cNvSpPr>
          <p:nvPr/>
        </p:nvSpPr>
        <p:spPr bwMode="auto">
          <a:xfrm>
            <a:off x="6844447" y="2844786"/>
            <a:ext cx="1439863" cy="793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Autonomous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2" name="Right Arrow 1"/>
          <p:cNvSpPr/>
          <p:nvPr/>
        </p:nvSpPr>
        <p:spPr>
          <a:xfrm>
            <a:off x="3461526" y="2933115"/>
            <a:ext cx="647725" cy="6848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5973343" y="2933114"/>
            <a:ext cx="647725" cy="6848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8474355" y="2899253"/>
            <a:ext cx="647725" cy="6848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0" name="Line 55"/>
          <p:cNvSpPr>
            <a:spLocks noChangeShapeType="1"/>
          </p:cNvSpPr>
          <p:nvPr/>
        </p:nvSpPr>
        <p:spPr bwMode="auto">
          <a:xfrm>
            <a:off x="2567608" y="3674256"/>
            <a:ext cx="0" cy="8348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03512" y="4509120"/>
            <a:ext cx="18797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Autonomy support</a:t>
            </a:r>
            <a:endParaRPr lang="en-AU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488" indent="-9048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 others</a:t>
            </a:r>
          </a:p>
          <a:p>
            <a:pPr marL="90488" indent="-9048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Provision of a ‘climate’ supporting autonomy</a:t>
            </a:r>
          </a:p>
          <a:p>
            <a:pPr marL="90488" indent="-9048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Perceived autonomy support</a:t>
            </a:r>
          </a:p>
        </p:txBody>
      </p:sp>
      <p:sp>
        <p:nvSpPr>
          <p:cNvPr id="32" name="Line 55"/>
          <p:cNvSpPr>
            <a:spLocks noChangeShapeType="1"/>
          </p:cNvSpPr>
          <p:nvPr/>
        </p:nvSpPr>
        <p:spPr bwMode="auto">
          <a:xfrm>
            <a:off x="5015880" y="3642539"/>
            <a:ext cx="0" cy="8348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92763" y="4477404"/>
            <a:ext cx="20032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In-School Motivation</a:t>
            </a:r>
            <a:endParaRPr lang="en-AU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488" indent="-9048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Autonomous motivation</a:t>
            </a:r>
          </a:p>
          <a:p>
            <a:pPr marL="90488" indent="-9048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education context</a:t>
            </a:r>
          </a:p>
        </p:txBody>
      </p:sp>
      <p:sp>
        <p:nvSpPr>
          <p:cNvPr id="34" name="Line 55"/>
          <p:cNvSpPr>
            <a:spLocks noChangeShapeType="1"/>
          </p:cNvSpPr>
          <p:nvPr/>
        </p:nvSpPr>
        <p:spPr bwMode="auto">
          <a:xfrm>
            <a:off x="7548406" y="3629800"/>
            <a:ext cx="0" cy="8348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50987" y="4464665"/>
            <a:ext cx="20032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Out-of-School Motivation</a:t>
            </a:r>
            <a:endParaRPr lang="en-AU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488" indent="-9048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Autonomous motivation</a:t>
            </a:r>
          </a:p>
          <a:p>
            <a:pPr marL="90488" indent="-9048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Leisure-time context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798217" y="4464663"/>
            <a:ext cx="20032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Antecedent Beliefs from Theory of Planned </a:t>
            </a:r>
            <a:r>
              <a:rPr lang="en-AU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en-AU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(TPB; </a:t>
            </a:r>
            <a:r>
              <a:rPr lang="en-AU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Ajzen</a:t>
            </a:r>
            <a:r>
              <a:rPr lang="en-AU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1985)</a:t>
            </a:r>
            <a:endParaRPr lang="en-AU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488" indent="-9048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Attitudes</a:t>
            </a:r>
          </a:p>
          <a:p>
            <a:pPr marL="90488" indent="-9048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Norms</a:t>
            </a:r>
          </a:p>
          <a:p>
            <a:pPr marL="90488" indent="-9048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  <a:p>
            <a:pPr marL="90488" indent="-9048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Intentions</a:t>
            </a:r>
          </a:p>
        </p:txBody>
      </p:sp>
      <p:sp>
        <p:nvSpPr>
          <p:cNvPr id="37" name="Line 55"/>
          <p:cNvSpPr>
            <a:spLocks noChangeShapeType="1"/>
          </p:cNvSpPr>
          <p:nvPr/>
        </p:nvSpPr>
        <p:spPr bwMode="auto">
          <a:xfrm>
            <a:off x="9836150" y="3844952"/>
            <a:ext cx="0" cy="6197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" name="Left Brace 2"/>
          <p:cNvSpPr/>
          <p:nvPr/>
        </p:nvSpPr>
        <p:spPr>
          <a:xfrm rot="5400000">
            <a:off x="3510562" y="383486"/>
            <a:ext cx="432470" cy="4046571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975" y="1791478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Proposition 1</a:t>
            </a:r>
          </a:p>
        </p:txBody>
      </p:sp>
      <p:sp>
        <p:nvSpPr>
          <p:cNvPr id="21" name="Left Brace 20"/>
          <p:cNvSpPr/>
          <p:nvPr/>
        </p:nvSpPr>
        <p:spPr>
          <a:xfrm rot="5400000">
            <a:off x="6075085" y="388266"/>
            <a:ext cx="432470" cy="4046571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36498" y="1796258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Proposition 2</a:t>
            </a:r>
          </a:p>
        </p:txBody>
      </p:sp>
      <p:sp>
        <p:nvSpPr>
          <p:cNvPr id="23" name="Left Brace 22"/>
          <p:cNvSpPr/>
          <p:nvPr/>
        </p:nvSpPr>
        <p:spPr>
          <a:xfrm rot="5400000">
            <a:off x="8433223" y="614830"/>
            <a:ext cx="432470" cy="3610025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88629" y="1821242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Proposition 3</a:t>
            </a:r>
          </a:p>
        </p:txBody>
      </p:sp>
    </p:spTree>
    <p:extLst>
      <p:ext uri="{BB962C8B-B14F-4D97-AF65-F5344CB8AC3E}">
        <p14:creationId xmlns:p14="http://schemas.microsoft.com/office/powerpoint/2010/main" val="369934823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4" grpId="1"/>
      <p:bldP spid="21" grpId="0" animBg="1"/>
      <p:bldP spid="21" grpId="1" animBg="1"/>
      <p:bldP spid="22" grpId="0"/>
      <p:bldP spid="22" grpId="1"/>
      <p:bldP spid="23" grpId="0" animBg="1"/>
      <p:bldP spid="23" grpId="1" animBg="1"/>
      <p:bldP spid="24" grpId="0"/>
      <p:bldP spid="24" grpId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421AB-B28B-421C-8002-6215F0002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</a:t>
            </a:r>
            <a:r>
              <a:rPr lang="en-US" b="1" baseline="30000" dirty="0"/>
              <a:t>rd</a:t>
            </a:r>
            <a:r>
              <a:rPr lang="en-US" b="1" dirty="0"/>
              <a:t> stage: External review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2E536-C198-4A41-9023-A547443DE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The final stage involved review of the entire program and materials by external stakeholders and teacher educators, with different relevant expertise. </a:t>
            </a:r>
          </a:p>
          <a:p>
            <a:pPr>
              <a:lnSpc>
                <a:spcPct val="150000"/>
              </a:lnSpc>
            </a:pPr>
            <a:r>
              <a:rPr lang="en-US" dirty="0"/>
              <a:t>Based on their feedback the program content and materials further revised by the research team resulting in the final PETALS autonomy support training program.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77320C-9D6E-4EFD-A377-12073401B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504" y="6145929"/>
            <a:ext cx="1450529" cy="61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6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F2AEB-B221-4FCE-8DAD-E5C7D7ADC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presentation from …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CF5E1-A4DE-49E7-9584-7822DB5238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0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9">
            <a:extLst>
              <a:ext uri="{FF2B5EF4-FFF2-40B4-BE49-F238E27FC236}">
                <a16:creationId xmlns:a16="http://schemas.microsoft.com/office/drawing/2014/main" id="{A97529DD-0019-4F2B-AAE6-A82A2FADB6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Picture 11">
            <a:extLst>
              <a:ext uri="{FF2B5EF4-FFF2-40B4-BE49-F238E27FC236}">
                <a16:creationId xmlns:a16="http://schemas.microsoft.com/office/drawing/2014/main" id="{F4B5AAB9-9C0B-4191-9D8C-E92806CC26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26" name="Picture 13">
            <a:extLst>
              <a:ext uri="{FF2B5EF4-FFF2-40B4-BE49-F238E27FC236}">
                <a16:creationId xmlns:a16="http://schemas.microsoft.com/office/drawing/2014/main" id="{07B0D32C-9323-4E07-8AE3-7AFF933481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27" name="Rectangle 15">
            <a:extLst>
              <a:ext uri="{FF2B5EF4-FFF2-40B4-BE49-F238E27FC236}">
                <a16:creationId xmlns:a16="http://schemas.microsoft.com/office/drawing/2014/main" id="{CE97D32F-1315-4522-AF1E-BCA3A653F2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DE5DADF0-4577-4642-B07A-3E27915F36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CC9B1F0-1BDE-47D2-9E40-D127B7EFDFC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" r="2" b="24466"/>
          <a:stretch/>
        </p:blipFill>
        <p:spPr>
          <a:xfrm>
            <a:off x="6093556" y="10"/>
            <a:ext cx="6095267" cy="685799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9" name="Picture 19">
            <a:extLst>
              <a:ext uri="{FF2B5EF4-FFF2-40B4-BE49-F238E27FC236}">
                <a16:creationId xmlns:a16="http://schemas.microsoft.com/office/drawing/2014/main" id="{E90A7C3D-1FC7-4C37-8669-8C877FD3D5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88333"/>
            <a:ext cx="6400800" cy="185701"/>
          </a:xfrm>
          <a:prstGeom prst="rect">
            <a:avLst/>
          </a:prstGeom>
        </p:spPr>
      </p:pic>
      <p:sp>
        <p:nvSpPr>
          <p:cNvPr id="30" name="Rectangle 21">
            <a:extLst>
              <a:ext uri="{FF2B5EF4-FFF2-40B4-BE49-F238E27FC236}">
                <a16:creationId xmlns:a16="http://schemas.microsoft.com/office/drawing/2014/main" id="{C578452F-B2D5-499F-8735-DF88111275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162908"/>
            <a:ext cx="6411743" cy="253218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44D36A-EAAC-4F35-A903-EF5721774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403231"/>
            <a:ext cx="5192940" cy="2133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dirty="0"/>
              <a:t>Arto Laukkanen</a:t>
            </a:r>
            <a:br>
              <a:rPr lang="en-US" sz="5400" dirty="0"/>
            </a:br>
            <a:r>
              <a:rPr lang="fi-FI" sz="2000" b="1" dirty="0">
                <a:latin typeface="Aleo" panose="020F0802020204030203" pitchFamily="34" charset="0"/>
              </a:rPr>
              <a:t>Post-doctoral researcher, Sport Pedagogy, JYU</a:t>
            </a:r>
            <a:endParaRPr lang="en-US" sz="5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9814E-9517-4CA6-8B06-D17F63EE5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23" y="4831173"/>
            <a:ext cx="5192940" cy="1117687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2000" dirty="0"/>
              <a:t>Implementation of the PETALS Intervention Teacher Training Program</a:t>
            </a:r>
          </a:p>
        </p:txBody>
      </p:sp>
    </p:spTree>
    <p:extLst>
      <p:ext uri="{BB962C8B-B14F-4D97-AF65-F5344CB8AC3E}">
        <p14:creationId xmlns:p14="http://schemas.microsoft.com/office/powerpoint/2010/main" val="129604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89" y="5721723"/>
            <a:ext cx="1450529" cy="6178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37412" y="1947728"/>
            <a:ext cx="6774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OF THE PETALS INTERVENTION TEACHER TRAINING PROGRAM</a:t>
            </a:r>
            <a:endParaRPr lang="en-US" sz="3600" b="1" dirty="0">
              <a:solidFill>
                <a:srgbClr val="FFFFFF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5441" y="6059475"/>
            <a:ext cx="6957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srgbClr val="000000"/>
                </a:solidFill>
                <a:latin typeface="Calibri" panose="020F0502020204030204"/>
              </a:rPr>
              <a:t>FEPSAC 2019 - 15th Congress of Sport &amp; Exercise Psychology, </a:t>
            </a:r>
            <a:r>
              <a:rPr lang="en-US" sz="1350" dirty="0" err="1">
                <a:solidFill>
                  <a:srgbClr val="000000"/>
                </a:solidFill>
                <a:latin typeface="Calibri" panose="020F0502020204030204"/>
              </a:rPr>
              <a:t>Münster</a:t>
            </a:r>
            <a:r>
              <a:rPr lang="en-US" sz="1350" dirty="0">
                <a:solidFill>
                  <a:srgbClr val="000000"/>
                </a:solidFill>
                <a:latin typeface="Calibri" panose="020F0502020204030204"/>
              </a:rPr>
              <a:t>, Germany.</a:t>
            </a:r>
            <a:endParaRPr lang="fi-FI" sz="1350" dirty="0">
              <a:solidFill>
                <a:srgbClr val="000000"/>
              </a:solidFill>
              <a:latin typeface="Calibri" panose="020F0502020204030204"/>
            </a:endParaRPr>
          </a:p>
          <a:p>
            <a:pPr defTabSz="685800"/>
            <a:r>
              <a:rPr lang="fi-FI" sz="1350" dirty="0">
                <a:solidFill>
                  <a:srgbClr val="000000"/>
                </a:solidFill>
                <a:latin typeface="Calibri" panose="020F0502020204030204"/>
              </a:rPr>
              <a:t>Symposium: </a:t>
            </a:r>
            <a:r>
              <a:rPr lang="fi-FI" sz="1350" dirty="0" err="1">
                <a:solidFill>
                  <a:srgbClr val="000000"/>
                </a:solidFill>
                <a:latin typeface="Calibri" panose="020F0502020204030204"/>
              </a:rPr>
              <a:t>Physical</a:t>
            </a:r>
            <a:r>
              <a:rPr lang="fi-FI" sz="1350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fi-FI" sz="1350" dirty="0" err="1">
                <a:solidFill>
                  <a:srgbClr val="000000"/>
                </a:solidFill>
                <a:latin typeface="Calibri" panose="020F0502020204030204"/>
              </a:rPr>
              <a:t>Education</a:t>
            </a:r>
            <a:r>
              <a:rPr lang="fi-FI" sz="1350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fi-FI" sz="1350" dirty="0" err="1">
                <a:solidFill>
                  <a:srgbClr val="000000"/>
                </a:solidFill>
                <a:latin typeface="Calibri" panose="020F0502020204030204"/>
              </a:rPr>
              <a:t>Teacher</a:t>
            </a:r>
            <a:r>
              <a:rPr lang="fi-FI" sz="1350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fi-FI" sz="1350" dirty="0" err="1">
                <a:solidFill>
                  <a:srgbClr val="000000"/>
                </a:solidFill>
                <a:latin typeface="Calibri" panose="020F0502020204030204"/>
              </a:rPr>
              <a:t>Autonomy</a:t>
            </a:r>
            <a:r>
              <a:rPr lang="fi-FI" sz="1350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fi-FI" sz="1350" dirty="0" err="1">
                <a:solidFill>
                  <a:srgbClr val="000000"/>
                </a:solidFill>
                <a:latin typeface="Calibri" panose="020F0502020204030204"/>
              </a:rPr>
              <a:t>Support</a:t>
            </a:r>
            <a:r>
              <a:rPr lang="fi-FI" sz="1350" dirty="0">
                <a:solidFill>
                  <a:srgbClr val="000000"/>
                </a:solidFill>
                <a:latin typeface="Calibri" panose="020F0502020204030204"/>
              </a:rPr>
              <a:t> Training to </a:t>
            </a:r>
            <a:r>
              <a:rPr lang="fi-FI" sz="1350" dirty="0" err="1">
                <a:solidFill>
                  <a:srgbClr val="000000"/>
                </a:solidFill>
                <a:latin typeface="Calibri" panose="020F0502020204030204"/>
              </a:rPr>
              <a:t>Promote</a:t>
            </a:r>
            <a:r>
              <a:rPr lang="fi-FI" sz="1350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fi-FI" sz="1350" dirty="0" err="1">
                <a:solidFill>
                  <a:srgbClr val="000000"/>
                </a:solidFill>
                <a:latin typeface="Calibri" panose="020F0502020204030204"/>
              </a:rPr>
              <a:t>Leisure-time</a:t>
            </a:r>
            <a:r>
              <a:rPr lang="fi-FI" sz="1350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fi-FI" sz="1350" dirty="0" err="1">
                <a:solidFill>
                  <a:srgbClr val="000000"/>
                </a:solidFill>
                <a:latin typeface="Calibri" panose="020F0502020204030204"/>
              </a:rPr>
              <a:t>Physical</a:t>
            </a:r>
            <a:r>
              <a:rPr lang="fi-FI" sz="1350" dirty="0">
                <a:solidFill>
                  <a:srgbClr val="000000"/>
                </a:solidFill>
                <a:latin typeface="Calibri" panose="020F0502020204030204"/>
              </a:rPr>
              <a:t> Activity in </a:t>
            </a:r>
            <a:r>
              <a:rPr lang="fi-FI" sz="1350" dirty="0" err="1">
                <a:solidFill>
                  <a:srgbClr val="000000"/>
                </a:solidFill>
                <a:latin typeface="Calibri" panose="020F0502020204030204"/>
              </a:rPr>
              <a:t>Students</a:t>
            </a:r>
            <a:r>
              <a:rPr lang="fi-FI" sz="1350" dirty="0">
                <a:solidFill>
                  <a:srgbClr val="000000"/>
                </a:solidFill>
                <a:latin typeface="Calibri" panose="020F0502020204030204"/>
              </a:rPr>
              <a:t> (PETALS) Intervention</a:t>
            </a:r>
          </a:p>
          <a:p>
            <a:pPr defTabSz="685800"/>
            <a:endParaRPr lang="fi-FI" sz="135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9191" y="4273307"/>
            <a:ext cx="5091330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1350" b="1" dirty="0">
                <a:solidFill>
                  <a:srgbClr val="000000"/>
                </a:solidFill>
                <a:latin typeface="Calibri" panose="020F0502020204030204"/>
              </a:rPr>
              <a:t>Arto Laukkanen</a:t>
            </a:r>
          </a:p>
          <a:p>
            <a:pPr algn="ctr" defTabSz="685800"/>
            <a:r>
              <a:rPr lang="en-US" sz="1350" b="1" dirty="0" err="1">
                <a:solidFill>
                  <a:srgbClr val="000000"/>
                </a:solidFill>
                <a:latin typeface="Calibri" panose="020F0502020204030204"/>
              </a:rPr>
              <a:t>Phd</a:t>
            </a:r>
            <a:r>
              <a:rPr lang="en-US" sz="1350" b="1" dirty="0">
                <a:solidFill>
                  <a:srgbClr val="000000"/>
                </a:solidFill>
                <a:latin typeface="Calibri" panose="020F0502020204030204"/>
              </a:rPr>
              <a:t>, </a:t>
            </a:r>
            <a:r>
              <a:rPr lang="en-US" sz="1350" b="1" dirty="0">
                <a:solidFill>
                  <a:srgbClr val="000000"/>
                </a:solidFill>
                <a:latin typeface="Calibri" panose="020F0502020204030204"/>
              </a:rPr>
              <a:t>post-doctoral researcher</a:t>
            </a:r>
            <a:endParaRPr lang="en-US" sz="1350" b="1" dirty="0">
              <a:solidFill>
                <a:srgbClr val="000000"/>
              </a:solidFill>
              <a:latin typeface="Calibri" panose="020F0502020204030204"/>
            </a:endParaRPr>
          </a:p>
          <a:p>
            <a:pPr algn="ctr" defTabSz="685800"/>
            <a:r>
              <a:rPr lang="en-US" sz="1350" b="1" dirty="0">
                <a:solidFill>
                  <a:srgbClr val="000000"/>
                </a:solidFill>
                <a:latin typeface="Calibri" panose="020F0502020204030204"/>
              </a:rPr>
              <a:t>University of </a:t>
            </a:r>
            <a:r>
              <a:rPr lang="en-US" sz="1350" b="1" dirty="0" err="1">
                <a:solidFill>
                  <a:srgbClr val="000000"/>
                </a:solidFill>
                <a:latin typeface="Calibri" panose="020F0502020204030204"/>
              </a:rPr>
              <a:t>Jyväskylä</a:t>
            </a:r>
            <a:r>
              <a:rPr lang="en-US" sz="1350" b="1" dirty="0">
                <a:solidFill>
                  <a:srgbClr val="000000"/>
                </a:solidFill>
                <a:latin typeface="Calibri" panose="020F0502020204030204"/>
              </a:rPr>
              <a:t>, Faculty </a:t>
            </a:r>
            <a:r>
              <a:rPr lang="en-US" sz="1350" b="1" dirty="0">
                <a:solidFill>
                  <a:srgbClr val="000000"/>
                </a:solidFill>
                <a:latin typeface="Calibri" panose="020F0502020204030204"/>
              </a:rPr>
              <a:t>of Sport and Health </a:t>
            </a:r>
            <a:r>
              <a:rPr lang="en-US" sz="1350" b="1" dirty="0">
                <a:solidFill>
                  <a:srgbClr val="000000"/>
                </a:solidFill>
                <a:latin typeface="Calibri" panose="020F0502020204030204"/>
              </a:rPr>
              <a:t>Sciences, Finland</a:t>
            </a:r>
            <a:endParaRPr lang="en-US" sz="1350" b="1" dirty="0">
              <a:solidFill>
                <a:srgbClr val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1017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88" y="5721723"/>
            <a:ext cx="1450529" cy="6178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8247" y="611840"/>
            <a:ext cx="2729753" cy="490818"/>
          </a:xfrm>
          <a:prstGeom prst="rect">
            <a:avLst/>
          </a:prstGeom>
          <a:solidFill>
            <a:srgbClr val="976A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US" sz="21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IMPLEMENTATION</a:t>
            </a:r>
            <a:endParaRPr lang="en-US" sz="210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Outline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err="1" smtClean="0"/>
              <a:t>Physical</a:t>
            </a:r>
            <a:r>
              <a:rPr lang="fi-FI" dirty="0" smtClean="0"/>
              <a:t> </a:t>
            </a:r>
            <a:r>
              <a:rPr lang="fi-FI" dirty="0" err="1" smtClean="0"/>
              <a:t>education</a:t>
            </a:r>
            <a:r>
              <a:rPr lang="fi-FI" dirty="0" smtClean="0"/>
              <a:t> </a:t>
            </a:r>
            <a:r>
              <a:rPr lang="fi-FI" dirty="0" err="1" smtClean="0"/>
              <a:t>teacher</a:t>
            </a:r>
            <a:r>
              <a:rPr lang="fi-FI" dirty="0" smtClean="0"/>
              <a:t> </a:t>
            </a:r>
            <a:r>
              <a:rPr lang="fi-FI" dirty="0" err="1" smtClean="0"/>
              <a:t>training</a:t>
            </a:r>
            <a:r>
              <a:rPr lang="fi-FI" dirty="0" smtClean="0"/>
              <a:t> </a:t>
            </a:r>
            <a:r>
              <a:rPr lang="fi-FI" dirty="0" err="1" smtClean="0"/>
              <a:t>programme</a:t>
            </a:r>
            <a:endParaRPr lang="fi-FI" dirty="0" smtClean="0"/>
          </a:p>
          <a:p>
            <a:r>
              <a:rPr lang="fi-FI" dirty="0" err="1" smtClean="0"/>
              <a:t>Participants</a:t>
            </a:r>
            <a:endParaRPr lang="fi-FI" dirty="0"/>
          </a:p>
          <a:p>
            <a:r>
              <a:rPr lang="fi-FI" dirty="0" err="1" smtClean="0"/>
              <a:t>Contents</a:t>
            </a:r>
            <a:r>
              <a:rPr lang="fi-FI" dirty="0" smtClean="0"/>
              <a:t> and </a:t>
            </a:r>
            <a:r>
              <a:rPr lang="fi-FI" dirty="0" err="1" smtClean="0"/>
              <a:t>learning</a:t>
            </a:r>
            <a:r>
              <a:rPr lang="fi-FI" dirty="0" smtClean="0"/>
              <a:t> </a:t>
            </a:r>
            <a:r>
              <a:rPr lang="fi-FI" dirty="0" err="1" smtClean="0"/>
              <a:t>outcomes</a:t>
            </a:r>
            <a:endParaRPr lang="fi-FI" dirty="0" smtClean="0"/>
          </a:p>
          <a:p>
            <a:r>
              <a:rPr lang="fi-FI" dirty="0" smtClean="0"/>
              <a:t>Feedback </a:t>
            </a:r>
            <a:r>
              <a:rPr lang="fi-FI" dirty="0" err="1" smtClean="0"/>
              <a:t>during</a:t>
            </a:r>
            <a:r>
              <a:rPr lang="fi-FI" dirty="0" smtClean="0"/>
              <a:t> </a:t>
            </a:r>
            <a:r>
              <a:rPr lang="fi-FI" dirty="0" err="1" smtClean="0"/>
              <a:t>training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034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88" y="5721723"/>
            <a:ext cx="1450529" cy="6178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8247" y="611840"/>
            <a:ext cx="2729753" cy="490818"/>
          </a:xfrm>
          <a:prstGeom prst="rect">
            <a:avLst/>
          </a:prstGeom>
          <a:solidFill>
            <a:srgbClr val="976A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US" sz="21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IMPLEMENTATION</a:t>
            </a:r>
            <a:endParaRPr lang="en-US" sz="210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Outline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err="1" smtClean="0"/>
              <a:t>Physical</a:t>
            </a:r>
            <a:r>
              <a:rPr lang="fi-FI" dirty="0" smtClean="0"/>
              <a:t> </a:t>
            </a:r>
            <a:r>
              <a:rPr lang="fi-FI" dirty="0" err="1" smtClean="0"/>
              <a:t>education</a:t>
            </a:r>
            <a:r>
              <a:rPr lang="fi-FI" dirty="0" smtClean="0"/>
              <a:t> </a:t>
            </a:r>
            <a:r>
              <a:rPr lang="fi-FI" dirty="0" err="1" smtClean="0"/>
              <a:t>teacher</a:t>
            </a:r>
            <a:r>
              <a:rPr lang="fi-FI" dirty="0" smtClean="0"/>
              <a:t> </a:t>
            </a:r>
            <a:r>
              <a:rPr lang="fi-FI" dirty="0" err="1" smtClean="0"/>
              <a:t>training</a:t>
            </a:r>
            <a:r>
              <a:rPr lang="fi-FI" dirty="0" smtClean="0"/>
              <a:t> </a:t>
            </a:r>
            <a:r>
              <a:rPr lang="fi-FI" dirty="0" err="1" smtClean="0"/>
              <a:t>programme</a:t>
            </a:r>
            <a:endParaRPr lang="fi-FI" dirty="0" smtClean="0"/>
          </a:p>
          <a:p>
            <a:r>
              <a:rPr lang="fi-FI" dirty="0" err="1" smtClean="0"/>
              <a:t>Participants</a:t>
            </a:r>
            <a:endParaRPr lang="fi-FI" dirty="0"/>
          </a:p>
          <a:p>
            <a:r>
              <a:rPr lang="fi-FI" dirty="0" err="1" smtClean="0">
                <a:solidFill>
                  <a:schemeClr val="bg1">
                    <a:lumMod val="75000"/>
                  </a:schemeClr>
                </a:solidFill>
              </a:rPr>
              <a:t>Contents</a:t>
            </a:r>
            <a:r>
              <a:rPr lang="fi-FI" dirty="0" smtClean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fi-FI" dirty="0" err="1" smtClean="0">
                <a:solidFill>
                  <a:schemeClr val="bg1">
                    <a:lumMod val="75000"/>
                  </a:schemeClr>
                </a:solidFill>
              </a:rPr>
              <a:t>learning</a:t>
            </a:r>
            <a:r>
              <a:rPr lang="fi-FI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fi-FI" dirty="0" err="1" smtClean="0">
                <a:solidFill>
                  <a:schemeClr val="bg1">
                    <a:lumMod val="75000"/>
                  </a:schemeClr>
                </a:solidFill>
              </a:rPr>
              <a:t>outcomes</a:t>
            </a:r>
            <a:endParaRPr lang="fi-FI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fi-FI" dirty="0" smtClean="0">
                <a:solidFill>
                  <a:schemeClr val="bg1">
                    <a:lumMod val="75000"/>
                  </a:schemeClr>
                </a:solidFill>
              </a:rPr>
              <a:t>Feedback </a:t>
            </a:r>
            <a:r>
              <a:rPr lang="fi-FI" dirty="0" err="1" smtClean="0">
                <a:solidFill>
                  <a:schemeClr val="bg1">
                    <a:lumMod val="75000"/>
                  </a:schemeClr>
                </a:solidFill>
              </a:rPr>
              <a:t>during</a:t>
            </a:r>
            <a:r>
              <a:rPr lang="fi-FI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fi-FI" dirty="0" err="1" smtClean="0">
                <a:solidFill>
                  <a:schemeClr val="bg1">
                    <a:lumMod val="75000"/>
                  </a:schemeClr>
                </a:solidFill>
              </a:rPr>
              <a:t>training</a:t>
            </a:r>
            <a:endParaRPr lang="fi-FI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98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88" y="5721723"/>
            <a:ext cx="1450529" cy="6178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8247" y="611840"/>
            <a:ext cx="2729753" cy="490818"/>
          </a:xfrm>
          <a:prstGeom prst="rect">
            <a:avLst/>
          </a:prstGeom>
          <a:solidFill>
            <a:srgbClr val="976A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US" sz="21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IMPLEMENTATION</a:t>
            </a:r>
            <a:endParaRPr lang="en-US" sz="210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Participants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err="1" smtClean="0"/>
              <a:t>training</a:t>
            </a:r>
            <a:r>
              <a:rPr lang="fi-FI" dirty="0" smtClean="0"/>
              <a:t> </a:t>
            </a:r>
            <a:r>
              <a:rPr lang="fi-FI" dirty="0" err="1" smtClean="0"/>
              <a:t>programme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16 </a:t>
            </a:r>
            <a:r>
              <a:rPr lang="fi-FI" dirty="0" err="1" smtClean="0"/>
              <a:t>secondary</a:t>
            </a:r>
            <a:r>
              <a:rPr lang="fi-FI" dirty="0" smtClean="0"/>
              <a:t> </a:t>
            </a:r>
            <a:r>
              <a:rPr lang="fi-FI" dirty="0" err="1" smtClean="0"/>
              <a:t>school</a:t>
            </a:r>
            <a:r>
              <a:rPr lang="fi-FI" dirty="0" smtClean="0"/>
              <a:t> </a:t>
            </a:r>
            <a:r>
              <a:rPr lang="fi-FI" dirty="0" err="1" smtClean="0"/>
              <a:t>physical</a:t>
            </a:r>
            <a:r>
              <a:rPr lang="fi-FI" dirty="0" smtClean="0"/>
              <a:t> </a:t>
            </a:r>
            <a:r>
              <a:rPr lang="fi-FI" dirty="0" err="1" smtClean="0"/>
              <a:t>education</a:t>
            </a:r>
            <a:r>
              <a:rPr lang="fi-FI" dirty="0" smtClean="0"/>
              <a:t> (PE) </a:t>
            </a:r>
            <a:r>
              <a:rPr lang="fi-FI" dirty="0" err="1" smtClean="0"/>
              <a:t>teachers</a:t>
            </a:r>
            <a:r>
              <a:rPr lang="fi-FI" dirty="0" smtClean="0"/>
              <a:t> in </a:t>
            </a:r>
            <a:r>
              <a:rPr lang="fi-FI" dirty="0" err="1" smtClean="0"/>
              <a:t>this</a:t>
            </a:r>
            <a:r>
              <a:rPr lang="fi-FI" dirty="0" smtClean="0"/>
              <a:t> </a:t>
            </a:r>
            <a:r>
              <a:rPr lang="fi-FI" dirty="0" err="1" smtClean="0"/>
              <a:t>investigation</a:t>
            </a:r>
            <a:r>
              <a:rPr lang="fi-FI" dirty="0" smtClean="0"/>
              <a:t> (29 </a:t>
            </a:r>
            <a:r>
              <a:rPr lang="fi-FI" dirty="0" err="1" smtClean="0"/>
              <a:t>teachers</a:t>
            </a:r>
            <a:r>
              <a:rPr lang="fi-FI" dirty="0" smtClean="0"/>
              <a:t> </a:t>
            </a:r>
            <a:r>
              <a:rPr lang="fi-FI" dirty="0" err="1" smtClean="0"/>
              <a:t>altogether</a:t>
            </a:r>
            <a:r>
              <a:rPr lang="fi-FI" dirty="0" smtClean="0"/>
              <a:t>)</a:t>
            </a:r>
          </a:p>
          <a:p>
            <a:r>
              <a:rPr lang="fi-FI" dirty="0" smtClean="0"/>
              <a:t>7 </a:t>
            </a:r>
            <a:r>
              <a:rPr lang="fi-FI" dirty="0" err="1" smtClean="0"/>
              <a:t>female</a:t>
            </a:r>
            <a:r>
              <a:rPr lang="fi-FI" dirty="0" smtClean="0"/>
              <a:t> and 9 </a:t>
            </a:r>
            <a:r>
              <a:rPr lang="fi-FI" dirty="0" err="1" smtClean="0"/>
              <a:t>male</a:t>
            </a:r>
            <a:r>
              <a:rPr lang="fi-FI" dirty="0" smtClean="0"/>
              <a:t> PE-</a:t>
            </a:r>
            <a:r>
              <a:rPr lang="fi-FI" dirty="0" err="1" smtClean="0"/>
              <a:t>teachers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768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88" y="5721723"/>
            <a:ext cx="1450529" cy="6178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8247" y="611840"/>
            <a:ext cx="2729753" cy="490818"/>
          </a:xfrm>
          <a:prstGeom prst="rect">
            <a:avLst/>
          </a:prstGeom>
          <a:solidFill>
            <a:srgbClr val="976A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US" sz="21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IMPLEMENTATION</a:t>
            </a:r>
            <a:endParaRPr lang="en-US" sz="210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Outline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err="1" smtClean="0"/>
              <a:t>Physical</a:t>
            </a:r>
            <a:r>
              <a:rPr lang="fi-FI" dirty="0" smtClean="0"/>
              <a:t> </a:t>
            </a:r>
            <a:r>
              <a:rPr lang="fi-FI" dirty="0" err="1" smtClean="0"/>
              <a:t>education</a:t>
            </a:r>
            <a:r>
              <a:rPr lang="fi-FI" dirty="0" smtClean="0"/>
              <a:t> </a:t>
            </a:r>
            <a:r>
              <a:rPr lang="fi-FI" dirty="0" err="1" smtClean="0"/>
              <a:t>teacher</a:t>
            </a:r>
            <a:r>
              <a:rPr lang="fi-FI" dirty="0" smtClean="0"/>
              <a:t> </a:t>
            </a:r>
            <a:r>
              <a:rPr lang="fi-FI" dirty="0" err="1" smtClean="0"/>
              <a:t>training</a:t>
            </a:r>
            <a:r>
              <a:rPr lang="fi-FI" dirty="0" smtClean="0"/>
              <a:t> </a:t>
            </a:r>
            <a:r>
              <a:rPr lang="fi-FI" dirty="0" err="1" smtClean="0"/>
              <a:t>programme</a:t>
            </a:r>
            <a:endParaRPr lang="fi-FI" dirty="0" smtClean="0"/>
          </a:p>
          <a:p>
            <a:r>
              <a:rPr lang="fi-FI" dirty="0" err="1" smtClean="0">
                <a:solidFill>
                  <a:schemeClr val="bg1">
                    <a:lumMod val="75000"/>
                  </a:schemeClr>
                </a:solidFill>
              </a:rPr>
              <a:t>Participants</a:t>
            </a:r>
            <a:endParaRPr lang="fi-FI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fi-FI" dirty="0" err="1" smtClean="0"/>
              <a:t>Contents</a:t>
            </a:r>
            <a:r>
              <a:rPr lang="fi-FI" dirty="0" smtClean="0"/>
              <a:t> and </a:t>
            </a:r>
            <a:r>
              <a:rPr lang="fi-FI" dirty="0" err="1" smtClean="0"/>
              <a:t>learning</a:t>
            </a:r>
            <a:r>
              <a:rPr lang="fi-FI" dirty="0" smtClean="0"/>
              <a:t> </a:t>
            </a:r>
            <a:r>
              <a:rPr lang="fi-FI" dirty="0" err="1" smtClean="0"/>
              <a:t>outcomes</a:t>
            </a:r>
            <a:endParaRPr lang="fi-FI" dirty="0" smtClean="0"/>
          </a:p>
          <a:p>
            <a:r>
              <a:rPr lang="fi-FI" dirty="0" smtClean="0">
                <a:solidFill>
                  <a:schemeClr val="bg1">
                    <a:lumMod val="75000"/>
                  </a:schemeClr>
                </a:solidFill>
              </a:rPr>
              <a:t>Feedback </a:t>
            </a:r>
            <a:r>
              <a:rPr lang="fi-FI" dirty="0" err="1" smtClean="0">
                <a:solidFill>
                  <a:schemeClr val="bg1">
                    <a:lumMod val="75000"/>
                  </a:schemeClr>
                </a:solidFill>
              </a:rPr>
              <a:t>during</a:t>
            </a:r>
            <a:r>
              <a:rPr lang="fi-FI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fi-FI" dirty="0" err="1" smtClean="0">
                <a:solidFill>
                  <a:schemeClr val="bg1">
                    <a:lumMod val="75000"/>
                  </a:schemeClr>
                </a:solidFill>
              </a:rPr>
              <a:t>training</a:t>
            </a:r>
            <a:endParaRPr lang="fi-FI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07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General </a:t>
            </a:r>
            <a:r>
              <a:rPr lang="fi-FI" dirty="0" err="1" smtClean="0"/>
              <a:t>aim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program aimed to familiarize physical education (PE) teachers with techniques aimed at promoting students’ autonomous motivation toward out-of-school physical </a:t>
            </a:r>
            <a:r>
              <a:rPr lang="en-GB" dirty="0" smtClean="0"/>
              <a:t>activities</a:t>
            </a:r>
            <a:endParaRPr lang="fi-FI" dirty="0"/>
          </a:p>
        </p:txBody>
      </p:sp>
      <p:sp>
        <p:nvSpPr>
          <p:cNvPr id="4" name="Rectangle 3"/>
          <p:cNvSpPr/>
          <p:nvPr/>
        </p:nvSpPr>
        <p:spPr>
          <a:xfrm>
            <a:off x="7938247" y="611840"/>
            <a:ext cx="2729753" cy="490818"/>
          </a:xfrm>
          <a:prstGeom prst="rect">
            <a:avLst/>
          </a:prstGeom>
          <a:solidFill>
            <a:srgbClr val="976A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US" sz="21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IMPLEMENTATION</a:t>
            </a:r>
            <a:endParaRPr lang="en-US" sz="210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88" y="5721723"/>
            <a:ext cx="1450529" cy="61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598814" y="1446416"/>
          <a:ext cx="9002683" cy="514859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48838">
                  <a:extLst>
                    <a:ext uri="{9D8B030D-6E8A-4147-A177-3AD203B41FA5}">
                      <a16:colId xmlns:a16="http://schemas.microsoft.com/office/drawing/2014/main" val="3684101107"/>
                    </a:ext>
                  </a:extLst>
                </a:gridCol>
                <a:gridCol w="2135855">
                  <a:extLst>
                    <a:ext uri="{9D8B030D-6E8A-4147-A177-3AD203B41FA5}">
                      <a16:colId xmlns:a16="http://schemas.microsoft.com/office/drawing/2014/main" val="3611289066"/>
                    </a:ext>
                  </a:extLst>
                </a:gridCol>
                <a:gridCol w="6117990">
                  <a:extLst>
                    <a:ext uri="{9D8B030D-6E8A-4147-A177-3AD203B41FA5}">
                      <a16:colId xmlns:a16="http://schemas.microsoft.com/office/drawing/2014/main" val="1806551860"/>
                    </a:ext>
                  </a:extLst>
                </a:gridCol>
              </a:tblGrid>
              <a:tr h="522365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Session</a:t>
                      </a:r>
                      <a:endParaRPr lang="fi-FI" sz="1400" dirty="0"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CONTENT</a:t>
                      </a:r>
                      <a:endParaRPr lang="fi-FI" sz="1400" dirty="0"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LEARNING OUTCOME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Teacher should be able to </a:t>
                      </a:r>
                      <a:endParaRPr lang="fi-FI" sz="1400" dirty="0" smtClean="0">
                        <a:effectLst/>
                        <a:latin typeface="Aleo" panose="020F080202020403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658073"/>
                  </a:ext>
                </a:extLst>
              </a:tr>
              <a:tr h="737458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1</a:t>
                      </a:r>
                      <a:endParaRPr lang="fi-FI" sz="1400" dirty="0">
                        <a:solidFill>
                          <a:schemeClr val="bg1"/>
                        </a:solidFill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Introduction info and added value of the training to their teaching practice</a:t>
                      </a:r>
                      <a:endParaRPr lang="fi-FI" sz="1400" dirty="0"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fi-FI" sz="1400" baseline="0" dirty="0" smtClean="0"/>
                        <a:t>- </a:t>
                      </a:r>
                      <a:r>
                        <a:rPr lang="fi-FI" sz="1400" baseline="0" dirty="0" err="1" smtClean="0"/>
                        <a:t>Identify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differences</a:t>
                      </a:r>
                      <a:r>
                        <a:rPr lang="fi-FI" sz="1400" baseline="0" dirty="0" smtClean="0"/>
                        <a:t> in </a:t>
                      </a:r>
                      <a:r>
                        <a:rPr lang="fi-FI" sz="1400" baseline="0" dirty="0" err="1" smtClean="0"/>
                        <a:t>inner</a:t>
                      </a:r>
                      <a:r>
                        <a:rPr lang="fi-FI" sz="1400" baseline="0" dirty="0" smtClean="0"/>
                        <a:t> and </a:t>
                      </a:r>
                      <a:r>
                        <a:rPr lang="fi-FI" sz="1400" baseline="0" dirty="0" err="1" smtClean="0"/>
                        <a:t>external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motivation</a:t>
                      </a:r>
                      <a:endParaRPr lang="fi-FI" sz="1400" baseline="0" dirty="0" smtClean="0"/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fi-FI" sz="1400" baseline="0" dirty="0" smtClean="0"/>
                        <a:t>- </a:t>
                      </a:r>
                      <a:r>
                        <a:rPr lang="fi-FI" sz="1400" baseline="0" dirty="0" err="1" smtClean="0"/>
                        <a:t>Identify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differences</a:t>
                      </a:r>
                      <a:r>
                        <a:rPr lang="fi-FI" sz="1400" baseline="0" dirty="0" smtClean="0"/>
                        <a:t> in </a:t>
                      </a:r>
                      <a:r>
                        <a:rPr lang="fi-FI" sz="1400" b="1" baseline="0" dirty="0" err="1" smtClean="0"/>
                        <a:t>autonomy-supportive</a:t>
                      </a:r>
                      <a:r>
                        <a:rPr lang="fi-FI" sz="1400" b="1" baseline="0" dirty="0" smtClean="0"/>
                        <a:t> and </a:t>
                      </a:r>
                      <a:r>
                        <a:rPr lang="fi-FI" sz="1400" b="1" baseline="0" dirty="0" err="1" smtClean="0"/>
                        <a:t>controlling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teaching</a:t>
                      </a:r>
                      <a:r>
                        <a:rPr lang="fi-FI" sz="1400" baseline="0" dirty="0" smtClean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782922"/>
                  </a:ext>
                </a:extLst>
              </a:tr>
              <a:tr h="952549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2</a:t>
                      </a:r>
                      <a:endParaRPr lang="fi-FI" sz="1400" dirty="0" smtClean="0">
                        <a:solidFill>
                          <a:schemeClr val="bg1"/>
                        </a:solidFill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err="1" smtClean="0"/>
                        <a:t>Autonomy</a:t>
                      </a:r>
                      <a:r>
                        <a:rPr lang="fi-FI" sz="1400" dirty="0" smtClean="0"/>
                        <a:t> </a:t>
                      </a:r>
                      <a:r>
                        <a:rPr lang="fi-FI" sz="1400" dirty="0" err="1" smtClean="0"/>
                        <a:t>Sup</a:t>
                      </a:r>
                      <a:r>
                        <a:rPr lang="fi-FI" sz="1400" dirty="0" smtClean="0"/>
                        <a:t>. </a:t>
                      </a:r>
                      <a:r>
                        <a:rPr lang="fi-FI" sz="1400" dirty="0" err="1" smtClean="0"/>
                        <a:t>Techniques</a:t>
                      </a:r>
                      <a:r>
                        <a:rPr lang="fi-FI" sz="1400" dirty="0" smtClean="0"/>
                        <a:t> (AST) - </a:t>
                      </a:r>
                      <a:r>
                        <a:rPr lang="fi-FI" sz="1400" dirty="0" err="1" smtClean="0"/>
                        <a:t>Information</a:t>
                      </a:r>
                      <a:r>
                        <a:rPr lang="fi-FI" sz="1400" dirty="0" smtClean="0"/>
                        <a:t> provision &amp; </a:t>
                      </a:r>
                      <a:r>
                        <a:rPr lang="fi-FI" sz="1400" dirty="0" err="1" smtClean="0"/>
                        <a:t>Change</a:t>
                      </a:r>
                      <a:r>
                        <a:rPr lang="fi-FI" sz="1400" dirty="0" smtClean="0"/>
                        <a:t> </a:t>
                      </a:r>
                      <a:r>
                        <a:rPr lang="fi-FI" sz="1400" dirty="0" err="1" smtClean="0"/>
                        <a:t>talk</a:t>
                      </a:r>
                      <a:r>
                        <a:rPr lang="fi-FI" sz="1400" dirty="0" smtClean="0"/>
                        <a:t> </a:t>
                      </a:r>
                      <a:r>
                        <a:rPr lang="fi-FI" sz="1400" dirty="0" err="1" smtClean="0"/>
                        <a:t>activities</a:t>
                      </a:r>
                      <a:endParaRPr lang="fi-FI" sz="1400" dirty="0" smtClean="0"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- </a:t>
                      </a:r>
                      <a:r>
                        <a:rPr lang="fi-FI" sz="1400" b="1" dirty="0" err="1" smtClean="0"/>
                        <a:t>Name</a:t>
                      </a:r>
                      <a:r>
                        <a:rPr lang="fi-FI" sz="1400" b="1" baseline="0" dirty="0" smtClean="0"/>
                        <a:t> </a:t>
                      </a:r>
                      <a:r>
                        <a:rPr lang="fi-FI" sz="1400" b="1" baseline="0" dirty="0" err="1" smtClean="0"/>
                        <a:t>seven</a:t>
                      </a:r>
                      <a:r>
                        <a:rPr lang="fi-FI" sz="1400" b="1" baseline="0" dirty="0" smtClean="0"/>
                        <a:t> </a:t>
                      </a:r>
                      <a:r>
                        <a:rPr lang="fi-FI" sz="1400" b="1" baseline="0" dirty="0" err="1" smtClean="0"/>
                        <a:t>key</a:t>
                      </a:r>
                      <a:r>
                        <a:rPr lang="fi-FI" sz="1400" b="1" baseline="0" dirty="0" smtClean="0"/>
                        <a:t> </a:t>
                      </a:r>
                      <a:r>
                        <a:rPr lang="fi-FI" sz="1400" b="1" baseline="0" dirty="0" err="1" smtClean="0"/>
                        <a:t>techniques</a:t>
                      </a:r>
                      <a:r>
                        <a:rPr lang="fi-FI" sz="1400" b="1" baseline="0" dirty="0" smtClean="0"/>
                        <a:t> </a:t>
                      </a:r>
                      <a:r>
                        <a:rPr lang="fi-FI" sz="1400" baseline="0" dirty="0" smtClean="0"/>
                        <a:t>of </a:t>
                      </a:r>
                      <a:r>
                        <a:rPr lang="fi-FI" sz="1400" baseline="0" dirty="0" err="1" smtClean="0"/>
                        <a:t>autonomy-supportive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teaching</a:t>
                      </a:r>
                      <a:r>
                        <a:rPr lang="fi-FI" sz="1400" baseline="0" dirty="0" smtClean="0"/>
                        <a:t> (AST)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521729"/>
                  </a:ext>
                </a:extLst>
              </a:tr>
              <a:tr h="713708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3</a:t>
                      </a:r>
                      <a:endParaRPr lang="fi-FI" sz="1400" dirty="0" smtClean="0">
                        <a:solidFill>
                          <a:schemeClr val="bg1"/>
                        </a:solidFill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AST - </a:t>
                      </a:r>
                      <a:r>
                        <a:rPr lang="fi-FI" sz="1400" dirty="0" err="1" smtClean="0"/>
                        <a:t>Providing</a:t>
                      </a:r>
                      <a:r>
                        <a:rPr lang="fi-FI" sz="1400" dirty="0" smtClean="0"/>
                        <a:t> </a:t>
                      </a:r>
                      <a:r>
                        <a:rPr lang="fi-FI" sz="1400" dirty="0" err="1" smtClean="0"/>
                        <a:t>instructions</a:t>
                      </a:r>
                      <a:endParaRPr lang="fi-FI" sz="1400" dirty="0" smtClean="0"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- Identify </a:t>
                      </a:r>
                      <a:r>
                        <a:rPr lang="en-US" sz="1400" b="1" dirty="0" smtClean="0">
                          <a:effectLst/>
                        </a:rPr>
                        <a:t>instructional practices</a:t>
                      </a:r>
                      <a:r>
                        <a:rPr lang="en-US" sz="1400" baseline="0" dirty="0" smtClean="0">
                          <a:effectLst/>
                        </a:rPr>
                        <a:t> in which AST could be used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- Organize and communicate lesson practices in a way which supports students’ feeling of autonomy</a:t>
                      </a:r>
                      <a:endParaRPr lang="fi-FI" sz="1400" dirty="0" smtClean="0">
                        <a:effectLst/>
                        <a:latin typeface="Aleo" panose="020F080202020403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347413"/>
                  </a:ext>
                </a:extLst>
              </a:tr>
              <a:tr h="5223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 smtClean="0">
                        <a:solidFill>
                          <a:schemeClr val="bg1"/>
                        </a:solidFill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AST - Providing Feedback, Encouragement and Praise </a:t>
                      </a:r>
                      <a:endParaRPr lang="en-US" sz="1400" dirty="0" smtClean="0"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</a:rPr>
                        <a:t>- Identify</a:t>
                      </a:r>
                      <a:r>
                        <a:rPr lang="en-US" sz="1400" baseline="0" dirty="0" smtClean="0">
                          <a:effectLst/>
                        </a:rPr>
                        <a:t> situations relating to </a:t>
                      </a:r>
                      <a:r>
                        <a:rPr lang="fi-FI" sz="1400" b="1" dirty="0" smtClean="0"/>
                        <a:t>feedback, </a:t>
                      </a:r>
                      <a:r>
                        <a:rPr lang="fi-FI" sz="1400" b="1" dirty="0" err="1" smtClean="0"/>
                        <a:t>encouragement</a:t>
                      </a:r>
                      <a:r>
                        <a:rPr lang="fi-FI" sz="1400" b="1" dirty="0" smtClean="0"/>
                        <a:t> and </a:t>
                      </a:r>
                      <a:r>
                        <a:rPr lang="fi-FI" sz="1400" b="1" dirty="0" err="1" smtClean="0"/>
                        <a:t>praise</a:t>
                      </a:r>
                      <a:r>
                        <a:rPr lang="fi-FI" sz="1400" b="0" baseline="0" dirty="0" smtClean="0"/>
                        <a:t> in </a:t>
                      </a:r>
                      <a:r>
                        <a:rPr lang="fi-FI" sz="1400" b="0" baseline="0" dirty="0" err="1" smtClean="0"/>
                        <a:t>which</a:t>
                      </a:r>
                      <a:r>
                        <a:rPr lang="fi-FI" sz="1400" b="0" baseline="0" dirty="0" smtClean="0"/>
                        <a:t> AST </a:t>
                      </a:r>
                      <a:r>
                        <a:rPr lang="fi-FI" sz="1400" b="0" baseline="0" dirty="0" err="1" smtClean="0"/>
                        <a:t>could</a:t>
                      </a:r>
                      <a:r>
                        <a:rPr lang="fi-FI" sz="1400" b="0" baseline="0" dirty="0" smtClean="0"/>
                        <a:t> </a:t>
                      </a:r>
                      <a:r>
                        <a:rPr lang="fi-FI" sz="1400" b="0" baseline="0" dirty="0" err="1" smtClean="0"/>
                        <a:t>be</a:t>
                      </a:r>
                      <a:r>
                        <a:rPr lang="fi-FI" sz="1400" b="0" baseline="0" dirty="0" smtClean="0"/>
                        <a:t> </a:t>
                      </a:r>
                      <a:r>
                        <a:rPr lang="fi-FI" sz="1400" b="0" baseline="0" dirty="0" err="1" smtClean="0"/>
                        <a:t>used</a:t>
                      </a:r>
                      <a:endParaRPr lang="fi-FI" sz="1400" dirty="0" smtClean="0"/>
                    </a:p>
                    <a:p>
                      <a:r>
                        <a:rPr lang="fi-FI" sz="1400" dirty="0" smtClean="0"/>
                        <a:t>- </a:t>
                      </a:r>
                      <a:r>
                        <a:rPr lang="fi-FI" sz="1400" dirty="0" err="1" smtClean="0"/>
                        <a:t>Communicate</a:t>
                      </a:r>
                      <a:r>
                        <a:rPr lang="fi-FI" sz="1400" dirty="0" smtClean="0"/>
                        <a:t> </a:t>
                      </a:r>
                      <a:r>
                        <a:rPr lang="fi-FI" sz="1400" b="0" dirty="0" smtClean="0"/>
                        <a:t>feedback, </a:t>
                      </a:r>
                      <a:r>
                        <a:rPr lang="fi-FI" sz="1400" b="0" dirty="0" err="1" smtClean="0"/>
                        <a:t>encouragement</a:t>
                      </a:r>
                      <a:r>
                        <a:rPr lang="fi-FI" sz="1400" b="0" dirty="0" smtClean="0"/>
                        <a:t> and </a:t>
                      </a:r>
                      <a:r>
                        <a:rPr lang="fi-FI" sz="1400" b="0" dirty="0" err="1" smtClean="0"/>
                        <a:t>praise</a:t>
                      </a:r>
                      <a:r>
                        <a:rPr lang="fi-FI" sz="1400" b="0" dirty="0" smtClean="0"/>
                        <a:t> </a:t>
                      </a:r>
                      <a:r>
                        <a:rPr lang="fi-FI" sz="1400" dirty="0" smtClean="0"/>
                        <a:t>in a </a:t>
                      </a:r>
                      <a:r>
                        <a:rPr lang="fi-FI" sz="1400" dirty="0" err="1" smtClean="0"/>
                        <a:t>way</a:t>
                      </a:r>
                      <a:r>
                        <a:rPr lang="fi-FI" sz="1400" dirty="0" smtClean="0"/>
                        <a:t> </a:t>
                      </a:r>
                      <a:r>
                        <a:rPr lang="fi-FI" sz="1400" dirty="0" err="1" smtClean="0"/>
                        <a:t>that</a:t>
                      </a:r>
                      <a:r>
                        <a:rPr lang="fi-FI" sz="1400" dirty="0" smtClean="0"/>
                        <a:t> </a:t>
                      </a:r>
                      <a:r>
                        <a:rPr lang="fi-FI" sz="1400" dirty="0" err="1" smtClean="0"/>
                        <a:t>supports</a:t>
                      </a:r>
                      <a:r>
                        <a:rPr lang="fi-FI" sz="1400" dirty="0" smtClean="0"/>
                        <a:t> </a:t>
                      </a:r>
                      <a:r>
                        <a:rPr lang="fi-FI" sz="1400" dirty="0" err="1" smtClean="0"/>
                        <a:t>student’s</a:t>
                      </a:r>
                      <a:r>
                        <a:rPr lang="fi-FI" sz="1400" dirty="0" smtClean="0"/>
                        <a:t> </a:t>
                      </a:r>
                      <a:r>
                        <a:rPr lang="fi-FI" sz="1400" dirty="0" err="1" smtClean="0"/>
                        <a:t>feeling</a:t>
                      </a:r>
                      <a:r>
                        <a:rPr lang="fi-FI" sz="1400" dirty="0" smtClean="0"/>
                        <a:t> of </a:t>
                      </a:r>
                      <a:r>
                        <a:rPr lang="fi-FI" sz="1400" dirty="0" err="1" smtClean="0"/>
                        <a:t>autonomy</a:t>
                      </a:r>
                      <a:endParaRPr lang="fi-FI" sz="1400" dirty="0">
                        <a:latin typeface="Aleo" panose="020F08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531"/>
                  </a:ext>
                </a:extLst>
              </a:tr>
              <a:tr h="73745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 smtClean="0">
                        <a:solidFill>
                          <a:schemeClr val="bg1"/>
                        </a:solidFill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Responding to students Discipline &amp; Off-task </a:t>
                      </a:r>
                      <a:r>
                        <a:rPr lang="en-US" sz="1400" dirty="0" err="1" smtClean="0"/>
                        <a:t>behaviours</a:t>
                      </a:r>
                      <a:endParaRPr lang="en-US" sz="1400" dirty="0" smtClean="0"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 Identify situations relating to students’ </a:t>
                      </a:r>
                      <a:r>
                        <a:rPr lang="en-US" sz="1400" b="1" dirty="0" smtClean="0">
                          <a:effectLst/>
                        </a:rPr>
                        <a:t>misbehavior</a:t>
                      </a:r>
                      <a:r>
                        <a:rPr lang="en-US" sz="1400" b="1" baseline="0" dirty="0" smtClean="0">
                          <a:effectLst/>
                        </a:rPr>
                        <a:t> and motivational problems </a:t>
                      </a:r>
                      <a:r>
                        <a:rPr lang="en-US" sz="1400" baseline="0" dirty="0" smtClean="0">
                          <a:effectLst/>
                        </a:rPr>
                        <a:t>in which AST could be used</a:t>
                      </a:r>
                      <a:endParaRPr lang="en-US" sz="1400" dirty="0" smtClean="0">
                        <a:effectLst/>
                      </a:endParaRPr>
                    </a:p>
                  </a:txBody>
                  <a:tcPr marL="61891" marR="61891" marT="0" marB="0"/>
                </a:tc>
                <a:extLst>
                  <a:ext uri="{0D108BD9-81ED-4DB2-BD59-A6C34878D82A}">
                    <a16:rowId xmlns:a16="http://schemas.microsoft.com/office/drawing/2014/main" val="927397729"/>
                  </a:ext>
                </a:extLst>
              </a:tr>
              <a:tr h="5223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 smtClean="0">
                        <a:solidFill>
                          <a:schemeClr val="bg1"/>
                        </a:solidFill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Building </a:t>
                      </a:r>
                      <a:r>
                        <a:rPr lang="en-US" sz="1400" dirty="0" err="1" smtClean="0"/>
                        <a:t>personalised</a:t>
                      </a:r>
                      <a:r>
                        <a:rPr lang="en-US" sz="1400" dirty="0" smtClean="0"/>
                        <a:t> AST action plans</a:t>
                      </a:r>
                      <a:endParaRPr lang="en-US" sz="1400" dirty="0" smtClean="0"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 smtClean="0">
                          <a:effectLst/>
                        </a:rPr>
                        <a:t>- </a:t>
                      </a:r>
                      <a:r>
                        <a:rPr lang="fi-FI" sz="1400" b="1" dirty="0" smtClean="0">
                          <a:effectLst/>
                        </a:rPr>
                        <a:t>Plan and </a:t>
                      </a:r>
                      <a:r>
                        <a:rPr lang="fi-FI" sz="1400" b="1" dirty="0" err="1" smtClean="0">
                          <a:effectLst/>
                        </a:rPr>
                        <a:t>apply</a:t>
                      </a:r>
                      <a:r>
                        <a:rPr lang="fi-FI" sz="1400" b="1" dirty="0" smtClean="0">
                          <a:effectLst/>
                        </a:rPr>
                        <a:t> </a:t>
                      </a:r>
                      <a:r>
                        <a:rPr lang="fi-FI" sz="1400" dirty="0" err="1" smtClean="0">
                          <a:effectLst/>
                        </a:rPr>
                        <a:t>autonomy</a:t>
                      </a:r>
                      <a:r>
                        <a:rPr lang="fi-FI" sz="1400" dirty="0" smtClean="0">
                          <a:effectLst/>
                        </a:rPr>
                        <a:t> </a:t>
                      </a:r>
                      <a:r>
                        <a:rPr lang="fi-FI" sz="1400" dirty="0" err="1" smtClean="0">
                          <a:effectLst/>
                        </a:rPr>
                        <a:t>supportive</a:t>
                      </a:r>
                      <a:r>
                        <a:rPr lang="fi-FI" sz="1400" dirty="0" smtClean="0">
                          <a:effectLst/>
                        </a:rPr>
                        <a:t> </a:t>
                      </a:r>
                      <a:r>
                        <a:rPr lang="fi-FI" sz="1400" dirty="0" err="1" smtClean="0">
                          <a:effectLst/>
                        </a:rPr>
                        <a:t>teaching</a:t>
                      </a:r>
                      <a:r>
                        <a:rPr lang="fi-FI" sz="1400" dirty="0" smtClean="0">
                          <a:effectLst/>
                        </a:rPr>
                        <a:t> </a:t>
                      </a:r>
                      <a:r>
                        <a:rPr lang="fi-FI" sz="1400" dirty="0" err="1" smtClean="0">
                          <a:effectLst/>
                        </a:rPr>
                        <a:t>practices</a:t>
                      </a:r>
                      <a:r>
                        <a:rPr lang="fi-FI" sz="1400" dirty="0" smtClean="0">
                          <a:effectLst/>
                        </a:rPr>
                        <a:t> in </a:t>
                      </a:r>
                      <a:r>
                        <a:rPr lang="fi-FI" sz="1400" dirty="0" err="1" smtClean="0">
                          <a:effectLst/>
                        </a:rPr>
                        <a:t>their</a:t>
                      </a:r>
                      <a:r>
                        <a:rPr lang="fi-FI" sz="1400" dirty="0" smtClean="0">
                          <a:effectLst/>
                        </a:rPr>
                        <a:t> </a:t>
                      </a:r>
                      <a:r>
                        <a:rPr lang="fi-FI" sz="1400" dirty="0" err="1" smtClean="0">
                          <a:effectLst/>
                        </a:rPr>
                        <a:t>everyday</a:t>
                      </a:r>
                      <a:r>
                        <a:rPr lang="fi-FI" sz="1400" dirty="0" smtClean="0">
                          <a:effectLst/>
                        </a:rPr>
                        <a:t> PE </a:t>
                      </a:r>
                      <a:r>
                        <a:rPr lang="fi-FI" sz="1400" dirty="0" err="1" smtClean="0">
                          <a:effectLst/>
                        </a:rPr>
                        <a:t>teaching</a:t>
                      </a:r>
                      <a:r>
                        <a:rPr lang="fi-FI" sz="1400" dirty="0" smtClean="0">
                          <a:effectLst/>
                        </a:rPr>
                        <a:t> routine </a:t>
                      </a:r>
                      <a:endParaRPr lang="fi-FI" sz="1400" dirty="0">
                        <a:effectLst/>
                        <a:latin typeface="Aleo" panose="020F080202020403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1" marR="61891" marT="0" marB="0"/>
                </a:tc>
                <a:extLst>
                  <a:ext uri="{0D108BD9-81ED-4DB2-BD59-A6C34878D82A}">
                    <a16:rowId xmlns:a16="http://schemas.microsoft.com/office/drawing/2014/main" val="1552348799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88" y="5721723"/>
            <a:ext cx="1450529" cy="6178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8247" y="611840"/>
            <a:ext cx="2729753" cy="490818"/>
          </a:xfrm>
          <a:prstGeom prst="rect">
            <a:avLst/>
          </a:prstGeom>
          <a:solidFill>
            <a:srgbClr val="976A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US" sz="21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IMPLEMENTATION</a:t>
            </a:r>
            <a:endParaRPr lang="en-US" sz="210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124057"/>
            <a:ext cx="5785596" cy="1325563"/>
          </a:xfrm>
        </p:spPr>
        <p:txBody>
          <a:bodyPr/>
          <a:lstStyle/>
          <a:p>
            <a:r>
              <a:rPr lang="fi-FI" dirty="0" err="1" smtClean="0"/>
              <a:t>Contents</a:t>
            </a:r>
            <a:r>
              <a:rPr lang="fi-FI" dirty="0" smtClean="0"/>
              <a:t> and </a:t>
            </a:r>
            <a:r>
              <a:rPr lang="fi-FI" dirty="0" err="1" smtClean="0"/>
              <a:t>learning</a:t>
            </a:r>
            <a:r>
              <a:rPr lang="fi-FI" dirty="0" smtClean="0"/>
              <a:t> </a:t>
            </a:r>
            <a:r>
              <a:rPr lang="fi-FI" dirty="0" err="1" smtClean="0"/>
              <a:t>outcomes</a:t>
            </a:r>
            <a:endParaRPr lang="fi-FI" dirty="0"/>
          </a:p>
        </p:txBody>
      </p:sp>
      <p:sp>
        <p:nvSpPr>
          <p:cNvPr id="5" name="Rectangle 4"/>
          <p:cNvSpPr/>
          <p:nvPr/>
        </p:nvSpPr>
        <p:spPr>
          <a:xfrm>
            <a:off x="1598810" y="6093229"/>
            <a:ext cx="9002686" cy="5153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i-FI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98810" y="5361709"/>
            <a:ext cx="9002686" cy="12469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i-FI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98811" y="4846321"/>
            <a:ext cx="9002684" cy="17622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i-FI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98813" y="3682539"/>
            <a:ext cx="9002684" cy="292607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i-FI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98813" y="2701637"/>
            <a:ext cx="9002683" cy="390698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i-FI" sz="135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635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2971800" y="3048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Hypotheses</a:t>
            </a:r>
          </a:p>
        </p:txBody>
      </p:sp>
      <p:sp>
        <p:nvSpPr>
          <p:cNvPr id="165891" name="Text Box 3"/>
          <p:cNvSpPr txBox="1">
            <a:spLocks noChangeArrowheads="1"/>
          </p:cNvSpPr>
          <p:nvPr/>
        </p:nvSpPr>
        <p:spPr bwMode="auto">
          <a:xfrm>
            <a:off x="2063552" y="1988840"/>
            <a:ext cx="8534400" cy="462338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514350" indent="-51435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Font typeface="+mj-lt"/>
              <a:buAutoNum type="arabicPeriod"/>
            </a:pPr>
            <a:r>
              <a:rPr lang="en-GB" sz="3000" dirty="0">
                <a:solidFill>
                  <a:srgbClr val="FFFFFF"/>
                </a:solidFill>
                <a:latin typeface="Arial" charset="0"/>
              </a:rPr>
              <a:t>Autonomy support in PE will influence self-determined motives in a PE-context </a:t>
            </a:r>
          </a:p>
          <a:p>
            <a:pPr marL="514350" indent="-51435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Font typeface="+mj-lt"/>
              <a:buAutoNum type="arabicPeriod"/>
            </a:pPr>
            <a:r>
              <a:rPr lang="en-GB" sz="3000" dirty="0">
                <a:solidFill>
                  <a:srgbClr val="FFFFFF"/>
                </a:solidFill>
                <a:latin typeface="Arial" charset="0"/>
              </a:rPr>
              <a:t>Motives in PE will lead to self-determined motives in a leisure-time context</a:t>
            </a:r>
          </a:p>
          <a:p>
            <a:pPr marL="514350" indent="-51435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Font typeface="+mj-lt"/>
              <a:buAutoNum type="arabicPeriod"/>
            </a:pPr>
            <a:r>
              <a:rPr lang="en-GB" sz="3000" dirty="0">
                <a:solidFill>
                  <a:srgbClr val="FFFFFF"/>
                </a:solidFill>
                <a:latin typeface="Arial" charset="0"/>
              </a:rPr>
              <a:t>Motives in leisure-time will influence exercise, beliefs, intentions and behaviour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</a:pPr>
            <a:r>
              <a:rPr lang="en-GB" sz="3000" dirty="0">
                <a:solidFill>
                  <a:srgbClr val="FFFFFF"/>
                </a:solidFill>
                <a:latin typeface="Arial" charset="0"/>
              </a:rPr>
              <a:t>= A ‘motivational sequence’ (Vallerand, 2000)</a:t>
            </a:r>
          </a:p>
          <a:p>
            <a:pPr marL="514350" indent="-51435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Font typeface="+mj-lt"/>
              <a:buAutoNum type="arabicPeriod"/>
            </a:pPr>
            <a:endParaRPr lang="en-GB" sz="3000" dirty="0">
              <a:solidFill>
                <a:srgbClr val="FFFFFF"/>
              </a:solidFill>
              <a:latin typeface="Arial" charset="0"/>
            </a:endParaRPr>
          </a:p>
          <a:p>
            <a:pPr marL="514350" indent="-51435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Font typeface="+mj-lt"/>
              <a:buAutoNum type="arabicPeriod"/>
            </a:pPr>
            <a:endParaRPr lang="en-GB" sz="30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222652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88" y="5721723"/>
            <a:ext cx="1450529" cy="6178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8247" y="611840"/>
            <a:ext cx="2729753" cy="490818"/>
          </a:xfrm>
          <a:prstGeom prst="rect">
            <a:avLst/>
          </a:prstGeom>
          <a:solidFill>
            <a:srgbClr val="976A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US" sz="21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IMPLEMENTATION</a:t>
            </a:r>
            <a:endParaRPr lang="en-US" sz="210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5785596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leo" panose="020F0802020204030203" pitchFamily="34" charset="0"/>
              </a:rPr>
              <a:t>Autonomy-supportive teaching: </a:t>
            </a:r>
            <a:br>
              <a:rPr lang="en-US" b="1" dirty="0">
                <a:latin typeface="Aleo" panose="020F0802020204030203" pitchFamily="34" charset="0"/>
              </a:rPr>
            </a:br>
            <a:r>
              <a:rPr lang="fi-FI" b="1" dirty="0" err="1">
                <a:latin typeface="Aleo" panose="020F0802020204030203" pitchFamily="34" charset="0"/>
              </a:rPr>
              <a:t>Seven</a:t>
            </a:r>
            <a:r>
              <a:rPr lang="fi-FI" b="1" dirty="0">
                <a:latin typeface="Aleo" panose="020F0802020204030203" pitchFamily="34" charset="0"/>
              </a:rPr>
              <a:t> </a:t>
            </a:r>
            <a:r>
              <a:rPr lang="fi-FI" b="1" dirty="0" err="1">
                <a:latin typeface="Aleo" panose="020F0802020204030203" pitchFamily="34" charset="0"/>
              </a:rPr>
              <a:t>key</a:t>
            </a:r>
            <a:r>
              <a:rPr lang="fi-FI" b="1" dirty="0">
                <a:latin typeface="Aleo" panose="020F0802020204030203" pitchFamily="34" charset="0"/>
              </a:rPr>
              <a:t> </a:t>
            </a:r>
            <a:r>
              <a:rPr lang="fi-FI" b="1" dirty="0" err="1">
                <a:latin typeface="Aleo" panose="020F0802020204030203" pitchFamily="34" charset="0"/>
              </a:rPr>
              <a:t>techniques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2901142"/>
            <a:ext cx="7886700" cy="3275821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fi-FI" dirty="0" err="1">
                <a:latin typeface="Aleo" panose="020F0802020204030203" pitchFamily="34" charset="0"/>
              </a:rPr>
              <a:t>Providing</a:t>
            </a:r>
            <a:r>
              <a:rPr lang="fi-FI" dirty="0">
                <a:latin typeface="Aleo" panose="020F0802020204030203" pitchFamily="34" charset="0"/>
              </a:rPr>
              <a:t> </a:t>
            </a:r>
            <a:r>
              <a:rPr lang="fi-FI" dirty="0" err="1">
                <a:latin typeface="Aleo" panose="020F0802020204030203" pitchFamily="34" charset="0"/>
              </a:rPr>
              <a:t>rationale</a:t>
            </a:r>
            <a:endParaRPr lang="fi-FI" dirty="0">
              <a:latin typeface="Aleo" panose="020F0802020204030203" pitchFamily="34" charset="0"/>
            </a:endParaRPr>
          </a:p>
          <a:p>
            <a:pPr marL="514350" indent="-514350">
              <a:buAutoNum type="arabicPeriod"/>
            </a:pPr>
            <a:r>
              <a:rPr lang="fi-FI" dirty="0">
                <a:latin typeface="Aleo" panose="020F0802020204030203" pitchFamily="34" charset="0"/>
              </a:rPr>
              <a:t>Using </a:t>
            </a:r>
            <a:r>
              <a:rPr lang="fi-FI" dirty="0" err="1">
                <a:latin typeface="Aleo" panose="020F0802020204030203" pitchFamily="34" charset="0"/>
              </a:rPr>
              <a:t>non-controlling</a:t>
            </a:r>
            <a:r>
              <a:rPr lang="fi-FI" dirty="0">
                <a:latin typeface="Aleo" panose="020F0802020204030203" pitchFamily="34" charset="0"/>
              </a:rPr>
              <a:t> </a:t>
            </a:r>
            <a:r>
              <a:rPr lang="fi-FI" dirty="0" err="1">
                <a:latin typeface="Aleo" panose="020F0802020204030203" pitchFamily="34" charset="0"/>
              </a:rPr>
              <a:t>language</a:t>
            </a:r>
            <a:endParaRPr lang="fi-FI" dirty="0">
              <a:latin typeface="Aleo" panose="020F0802020204030203" pitchFamily="34" charset="0"/>
            </a:endParaRPr>
          </a:p>
          <a:p>
            <a:pPr marL="514350" indent="-514350">
              <a:buAutoNum type="arabicPeriod"/>
            </a:pPr>
            <a:r>
              <a:rPr lang="fi-FI" dirty="0">
                <a:latin typeface="Aleo" panose="020F0802020204030203" pitchFamily="34" charset="0"/>
              </a:rPr>
              <a:t>Using </a:t>
            </a:r>
            <a:r>
              <a:rPr lang="fi-FI" dirty="0" err="1">
                <a:latin typeface="Aleo" panose="020F0802020204030203" pitchFamily="34" charset="0"/>
              </a:rPr>
              <a:t>informational</a:t>
            </a:r>
            <a:r>
              <a:rPr lang="fi-FI" dirty="0">
                <a:latin typeface="Aleo" panose="020F0802020204030203" pitchFamily="34" charset="0"/>
              </a:rPr>
              <a:t> </a:t>
            </a:r>
            <a:r>
              <a:rPr lang="fi-FI" dirty="0" err="1">
                <a:latin typeface="Aleo" panose="020F0802020204030203" pitchFamily="34" charset="0"/>
              </a:rPr>
              <a:t>language</a:t>
            </a:r>
            <a:endParaRPr lang="fi-FI" dirty="0">
              <a:latin typeface="Aleo" panose="020F0802020204030203" pitchFamily="34" charset="0"/>
            </a:endParaRPr>
          </a:p>
          <a:p>
            <a:pPr marL="514350" indent="-514350">
              <a:buAutoNum type="arabicPeriod"/>
            </a:pPr>
            <a:r>
              <a:rPr lang="fi-FI" dirty="0" err="1">
                <a:latin typeface="Aleo" panose="020F0802020204030203" pitchFamily="34" charset="0"/>
              </a:rPr>
              <a:t>Acknowledging</a:t>
            </a:r>
            <a:r>
              <a:rPr lang="fi-FI" dirty="0">
                <a:latin typeface="Aleo" panose="020F0802020204030203" pitchFamily="34" charset="0"/>
              </a:rPr>
              <a:t> </a:t>
            </a:r>
            <a:r>
              <a:rPr lang="fi-FI" dirty="0" err="1">
                <a:latin typeface="Aleo" panose="020F0802020204030203" pitchFamily="34" charset="0"/>
              </a:rPr>
              <a:t>negative</a:t>
            </a:r>
            <a:r>
              <a:rPr lang="fi-FI" dirty="0">
                <a:latin typeface="Aleo" panose="020F0802020204030203" pitchFamily="34" charset="0"/>
              </a:rPr>
              <a:t> </a:t>
            </a:r>
            <a:r>
              <a:rPr lang="fi-FI" dirty="0" err="1">
                <a:latin typeface="Aleo" panose="020F0802020204030203" pitchFamily="34" charset="0"/>
              </a:rPr>
              <a:t>emotions</a:t>
            </a:r>
            <a:r>
              <a:rPr lang="fi-FI" dirty="0">
                <a:latin typeface="Aleo" panose="020F0802020204030203" pitchFamily="34" charset="0"/>
              </a:rPr>
              <a:t> and </a:t>
            </a:r>
            <a:r>
              <a:rPr lang="fi-FI" dirty="0" err="1">
                <a:latin typeface="Aleo" panose="020F0802020204030203" pitchFamily="34" charset="0"/>
              </a:rPr>
              <a:t>feelings</a:t>
            </a:r>
            <a:endParaRPr lang="fi-FI" dirty="0">
              <a:latin typeface="Aleo" panose="020F0802020204030203" pitchFamily="34" charset="0"/>
            </a:endParaRPr>
          </a:p>
          <a:p>
            <a:pPr marL="514350" indent="-514350">
              <a:buAutoNum type="arabicPeriod"/>
            </a:pPr>
            <a:r>
              <a:rPr lang="fi-FI" dirty="0" err="1">
                <a:latin typeface="Aleo" panose="020F0802020204030203" pitchFamily="34" charset="0"/>
              </a:rPr>
              <a:t>Displaying</a:t>
            </a:r>
            <a:r>
              <a:rPr lang="fi-FI" dirty="0">
                <a:latin typeface="Aleo" panose="020F0802020204030203" pitchFamily="34" charset="0"/>
              </a:rPr>
              <a:t> </a:t>
            </a:r>
            <a:r>
              <a:rPr lang="fi-FI" dirty="0" err="1">
                <a:latin typeface="Aleo" panose="020F0802020204030203" pitchFamily="34" charset="0"/>
              </a:rPr>
              <a:t>patience</a:t>
            </a:r>
            <a:endParaRPr lang="fi-FI" dirty="0">
              <a:latin typeface="Aleo" panose="020F0802020204030203" pitchFamily="34" charset="0"/>
            </a:endParaRPr>
          </a:p>
          <a:p>
            <a:pPr marL="514350" indent="-514350">
              <a:buAutoNum type="arabicPeriod"/>
            </a:pPr>
            <a:r>
              <a:rPr lang="fi-FI" dirty="0" err="1">
                <a:latin typeface="Aleo" panose="020F0802020204030203" pitchFamily="34" charset="0"/>
              </a:rPr>
              <a:t>Providing</a:t>
            </a:r>
            <a:r>
              <a:rPr lang="fi-FI" dirty="0">
                <a:latin typeface="Aleo" panose="020F0802020204030203" pitchFamily="34" charset="0"/>
              </a:rPr>
              <a:t> </a:t>
            </a:r>
            <a:r>
              <a:rPr lang="fi-FI" dirty="0" err="1">
                <a:latin typeface="Aleo" panose="020F0802020204030203" pitchFamily="34" charset="0"/>
              </a:rPr>
              <a:t>choices</a:t>
            </a:r>
            <a:endParaRPr lang="fi-FI" dirty="0">
              <a:latin typeface="Aleo" panose="020F0802020204030203" pitchFamily="34" charset="0"/>
            </a:endParaRPr>
          </a:p>
          <a:p>
            <a:pPr marL="514350" indent="-514350">
              <a:buAutoNum type="arabicPeriod"/>
            </a:pPr>
            <a:r>
              <a:rPr lang="fi-FI" dirty="0">
                <a:latin typeface="Aleo" panose="020F0802020204030203" pitchFamily="34" charset="0"/>
              </a:rPr>
              <a:t>Using </a:t>
            </a:r>
            <a:r>
              <a:rPr lang="fi-FI" dirty="0" err="1">
                <a:latin typeface="Aleo" panose="020F0802020204030203" pitchFamily="34" charset="0"/>
              </a:rPr>
              <a:t>questions</a:t>
            </a:r>
            <a:r>
              <a:rPr lang="fi-FI" dirty="0">
                <a:latin typeface="Aleo" panose="020F0802020204030203" pitchFamily="34" charset="0"/>
              </a:rPr>
              <a:t> and </a:t>
            </a:r>
            <a:r>
              <a:rPr lang="fi-FI" dirty="0" err="1">
                <a:latin typeface="Aleo" panose="020F0802020204030203" pitchFamily="34" charset="0"/>
              </a:rPr>
              <a:t>answers</a:t>
            </a:r>
            <a:endParaRPr lang="fi-FI" dirty="0">
              <a:latin typeface="Aleo" panose="020F0802020204030203" pitchFamily="34" charset="0"/>
            </a:endParaRPr>
          </a:p>
          <a:p>
            <a:endParaRPr lang="fi-FI" dirty="0"/>
          </a:p>
        </p:txBody>
      </p:sp>
      <p:sp>
        <p:nvSpPr>
          <p:cNvPr id="7" name="TextBox 6"/>
          <p:cNvSpPr txBox="1"/>
          <p:nvPr/>
        </p:nvSpPr>
        <p:spPr>
          <a:xfrm>
            <a:off x="2152651" y="2220766"/>
            <a:ext cx="8365721" cy="546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i-FI" sz="1600" b="1" dirty="0" err="1">
                <a:solidFill>
                  <a:srgbClr val="000000"/>
                </a:solidFill>
                <a:latin typeface="Aleo" panose="020F0802020204030203" pitchFamily="34" charset="0"/>
              </a:rPr>
              <a:t>Taking</a:t>
            </a:r>
            <a:r>
              <a:rPr lang="fi-FI" sz="1600" b="1" dirty="0">
                <a:solidFill>
                  <a:srgbClr val="000000"/>
                </a:solidFill>
                <a:latin typeface="Aleo" panose="020F0802020204030203" pitchFamily="34" charset="0"/>
              </a:rPr>
              <a:t> </a:t>
            </a:r>
            <a:r>
              <a:rPr lang="fi-FI" sz="1600" b="1" dirty="0" err="1">
                <a:solidFill>
                  <a:srgbClr val="000000"/>
                </a:solidFill>
                <a:latin typeface="Aleo" panose="020F0802020204030203" pitchFamily="34" charset="0"/>
              </a:rPr>
              <a:t>the</a:t>
            </a:r>
            <a:r>
              <a:rPr lang="fi-FI" sz="1600" b="1" dirty="0">
                <a:solidFill>
                  <a:srgbClr val="000000"/>
                </a:solidFill>
                <a:latin typeface="Aleo" panose="020F0802020204030203" pitchFamily="34" charset="0"/>
              </a:rPr>
              <a:t> </a:t>
            </a:r>
            <a:r>
              <a:rPr lang="fi-FI" sz="1600" b="1" dirty="0" err="1">
                <a:solidFill>
                  <a:srgbClr val="000000"/>
                </a:solidFill>
                <a:latin typeface="Aleo" panose="020F0802020204030203" pitchFamily="34" charset="0"/>
              </a:rPr>
              <a:t>students</a:t>
            </a:r>
            <a:r>
              <a:rPr lang="fi-FI" sz="1600" b="1" dirty="0">
                <a:solidFill>
                  <a:srgbClr val="000000"/>
                </a:solidFill>
                <a:latin typeface="Aleo" panose="020F0802020204030203" pitchFamily="34" charset="0"/>
              </a:rPr>
              <a:t>’ </a:t>
            </a:r>
            <a:r>
              <a:rPr lang="fi-FI" sz="1600" b="1" dirty="0" err="1">
                <a:solidFill>
                  <a:srgbClr val="000000"/>
                </a:solidFill>
                <a:latin typeface="Aleo" panose="020F0802020204030203" pitchFamily="34" charset="0"/>
              </a:rPr>
              <a:t>perspective</a:t>
            </a:r>
            <a:r>
              <a:rPr lang="fi-FI" sz="1600" b="1" dirty="0">
                <a:solidFill>
                  <a:srgbClr val="000000"/>
                </a:solidFill>
                <a:latin typeface="Aleo" panose="020F0802020204030203" pitchFamily="34" charset="0"/>
              </a:rPr>
              <a:t> </a:t>
            </a:r>
            <a:r>
              <a:rPr lang="fi-FI" sz="1600" dirty="0">
                <a:solidFill>
                  <a:srgbClr val="000000"/>
                </a:solidFill>
                <a:latin typeface="Aleo" panose="020F0802020204030203" pitchFamily="34" charset="0"/>
              </a:rPr>
              <a:t>– </a:t>
            </a:r>
            <a:r>
              <a:rPr lang="fi-FI" sz="1600" dirty="0" err="1">
                <a:solidFill>
                  <a:srgbClr val="000000"/>
                </a:solidFill>
                <a:latin typeface="Aleo" panose="020F0802020204030203" pitchFamily="34" charset="0"/>
              </a:rPr>
              <a:t>common</a:t>
            </a:r>
            <a:r>
              <a:rPr lang="fi-FI" sz="1600" dirty="0">
                <a:solidFill>
                  <a:srgbClr val="000000"/>
                </a:solidFill>
                <a:latin typeface="Aleo" panose="020F0802020204030203" pitchFamily="34" charset="0"/>
              </a:rPr>
              <a:t> </a:t>
            </a:r>
            <a:r>
              <a:rPr lang="fi-FI" sz="1600" dirty="0" err="1">
                <a:solidFill>
                  <a:srgbClr val="000000"/>
                </a:solidFill>
                <a:latin typeface="Aleo" panose="020F0802020204030203" pitchFamily="34" charset="0"/>
              </a:rPr>
              <a:t>denominator</a:t>
            </a:r>
            <a:r>
              <a:rPr lang="fi-FI" sz="1600" dirty="0">
                <a:solidFill>
                  <a:srgbClr val="000000"/>
                </a:solidFill>
                <a:latin typeface="Aleo" panose="020F0802020204030203" pitchFamily="34" charset="0"/>
              </a:rPr>
              <a:t> for </a:t>
            </a:r>
            <a:r>
              <a:rPr lang="fi-FI" sz="1600" dirty="0" err="1">
                <a:solidFill>
                  <a:srgbClr val="000000"/>
                </a:solidFill>
                <a:latin typeface="Aleo" panose="020F0802020204030203" pitchFamily="34" charset="0"/>
              </a:rPr>
              <a:t>all</a:t>
            </a:r>
            <a:r>
              <a:rPr lang="fi-FI" sz="1600" dirty="0">
                <a:solidFill>
                  <a:srgbClr val="000000"/>
                </a:solidFill>
                <a:latin typeface="Aleo" panose="020F0802020204030203" pitchFamily="34" charset="0"/>
              </a:rPr>
              <a:t> </a:t>
            </a:r>
            <a:r>
              <a:rPr lang="fi-FI" sz="1600" dirty="0" err="1">
                <a:solidFill>
                  <a:srgbClr val="000000"/>
                </a:solidFill>
                <a:latin typeface="Aleo" panose="020F0802020204030203" pitchFamily="34" charset="0"/>
              </a:rPr>
              <a:t>the</a:t>
            </a:r>
            <a:r>
              <a:rPr lang="fi-FI" sz="1600" dirty="0">
                <a:solidFill>
                  <a:srgbClr val="000000"/>
                </a:solidFill>
                <a:latin typeface="Aleo" panose="020F0802020204030203" pitchFamily="34" charset="0"/>
              </a:rPr>
              <a:t> </a:t>
            </a:r>
            <a:r>
              <a:rPr lang="fi-FI" sz="1600" dirty="0" err="1">
                <a:solidFill>
                  <a:srgbClr val="000000"/>
                </a:solidFill>
                <a:latin typeface="Aleo" panose="020F0802020204030203" pitchFamily="34" charset="0"/>
              </a:rPr>
              <a:t>techniques</a:t>
            </a:r>
            <a:endParaRPr lang="fi-FI" sz="1600" dirty="0">
              <a:solidFill>
                <a:srgbClr val="000000"/>
              </a:solidFill>
              <a:latin typeface="Aleo" panose="020F0802020204030203" pitchFamily="34" charset="0"/>
            </a:endParaRPr>
          </a:p>
          <a:p>
            <a:pPr defTabSz="685800"/>
            <a:endParaRPr lang="fi-FI" sz="1350" dirty="0">
              <a:solidFill>
                <a:srgbClr val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4883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598814" y="1446416"/>
          <a:ext cx="9002683" cy="514859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48838">
                  <a:extLst>
                    <a:ext uri="{9D8B030D-6E8A-4147-A177-3AD203B41FA5}">
                      <a16:colId xmlns:a16="http://schemas.microsoft.com/office/drawing/2014/main" val="3684101107"/>
                    </a:ext>
                  </a:extLst>
                </a:gridCol>
                <a:gridCol w="2135855">
                  <a:extLst>
                    <a:ext uri="{9D8B030D-6E8A-4147-A177-3AD203B41FA5}">
                      <a16:colId xmlns:a16="http://schemas.microsoft.com/office/drawing/2014/main" val="3611289066"/>
                    </a:ext>
                  </a:extLst>
                </a:gridCol>
                <a:gridCol w="6117990">
                  <a:extLst>
                    <a:ext uri="{9D8B030D-6E8A-4147-A177-3AD203B41FA5}">
                      <a16:colId xmlns:a16="http://schemas.microsoft.com/office/drawing/2014/main" val="1806551860"/>
                    </a:ext>
                  </a:extLst>
                </a:gridCol>
              </a:tblGrid>
              <a:tr h="522365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Session</a:t>
                      </a:r>
                      <a:endParaRPr lang="fi-FI" sz="1400" dirty="0"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CONTENT</a:t>
                      </a:r>
                      <a:endParaRPr lang="fi-FI" sz="1400" dirty="0"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LEARNING OUTCOME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Teacher should be able to </a:t>
                      </a:r>
                      <a:endParaRPr lang="fi-FI" sz="1400" dirty="0" smtClean="0">
                        <a:effectLst/>
                        <a:latin typeface="Aleo" panose="020F080202020403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658073"/>
                  </a:ext>
                </a:extLst>
              </a:tr>
              <a:tr h="737458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1</a:t>
                      </a:r>
                      <a:endParaRPr lang="fi-FI" sz="1400" dirty="0">
                        <a:solidFill>
                          <a:schemeClr val="bg1"/>
                        </a:solidFill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Introduction info and added value of the training to their teaching practice</a:t>
                      </a:r>
                      <a:endParaRPr lang="fi-FI" sz="1400" dirty="0"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fi-FI" sz="1400" baseline="0" dirty="0" smtClean="0"/>
                        <a:t>- </a:t>
                      </a:r>
                      <a:r>
                        <a:rPr lang="fi-FI" sz="1400" baseline="0" dirty="0" err="1" smtClean="0"/>
                        <a:t>Identify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differences</a:t>
                      </a:r>
                      <a:r>
                        <a:rPr lang="fi-FI" sz="1400" baseline="0" dirty="0" smtClean="0"/>
                        <a:t> in </a:t>
                      </a:r>
                      <a:r>
                        <a:rPr lang="fi-FI" sz="1400" baseline="0" dirty="0" err="1" smtClean="0"/>
                        <a:t>inner</a:t>
                      </a:r>
                      <a:r>
                        <a:rPr lang="fi-FI" sz="1400" baseline="0" dirty="0" smtClean="0"/>
                        <a:t> and </a:t>
                      </a:r>
                      <a:r>
                        <a:rPr lang="fi-FI" sz="1400" baseline="0" dirty="0" err="1" smtClean="0"/>
                        <a:t>external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motivation</a:t>
                      </a:r>
                      <a:endParaRPr lang="fi-FI" sz="1400" baseline="0" dirty="0" smtClean="0"/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fi-FI" sz="1400" baseline="0" dirty="0" smtClean="0"/>
                        <a:t>- </a:t>
                      </a:r>
                      <a:r>
                        <a:rPr lang="fi-FI" sz="1400" baseline="0" dirty="0" err="1" smtClean="0"/>
                        <a:t>Identify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differences</a:t>
                      </a:r>
                      <a:r>
                        <a:rPr lang="fi-FI" sz="1400" baseline="0" dirty="0" smtClean="0"/>
                        <a:t> in </a:t>
                      </a:r>
                      <a:r>
                        <a:rPr lang="fi-FI" sz="1400" b="1" baseline="0" dirty="0" err="1" smtClean="0"/>
                        <a:t>autonomy-supportive</a:t>
                      </a:r>
                      <a:r>
                        <a:rPr lang="fi-FI" sz="1400" b="1" baseline="0" dirty="0" smtClean="0"/>
                        <a:t> and </a:t>
                      </a:r>
                      <a:r>
                        <a:rPr lang="fi-FI" sz="1400" b="1" baseline="0" dirty="0" err="1" smtClean="0"/>
                        <a:t>controlling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teaching</a:t>
                      </a:r>
                      <a:r>
                        <a:rPr lang="fi-FI" sz="1400" baseline="0" dirty="0" smtClean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782922"/>
                  </a:ext>
                </a:extLst>
              </a:tr>
              <a:tr h="952549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2</a:t>
                      </a:r>
                      <a:endParaRPr lang="fi-FI" sz="1400" dirty="0" smtClean="0">
                        <a:solidFill>
                          <a:schemeClr val="bg1"/>
                        </a:solidFill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err="1" smtClean="0"/>
                        <a:t>Autonomy</a:t>
                      </a:r>
                      <a:r>
                        <a:rPr lang="fi-FI" sz="1400" dirty="0" smtClean="0"/>
                        <a:t> </a:t>
                      </a:r>
                      <a:r>
                        <a:rPr lang="fi-FI" sz="1400" dirty="0" err="1" smtClean="0"/>
                        <a:t>Sup</a:t>
                      </a:r>
                      <a:r>
                        <a:rPr lang="fi-FI" sz="1400" dirty="0" smtClean="0"/>
                        <a:t>. </a:t>
                      </a:r>
                      <a:r>
                        <a:rPr lang="fi-FI" sz="1400" dirty="0" err="1" smtClean="0"/>
                        <a:t>Techniques</a:t>
                      </a:r>
                      <a:r>
                        <a:rPr lang="fi-FI" sz="1400" dirty="0" smtClean="0"/>
                        <a:t> (AST) - </a:t>
                      </a:r>
                      <a:r>
                        <a:rPr lang="fi-FI" sz="1400" dirty="0" err="1" smtClean="0"/>
                        <a:t>Information</a:t>
                      </a:r>
                      <a:r>
                        <a:rPr lang="fi-FI" sz="1400" dirty="0" smtClean="0"/>
                        <a:t> provision &amp; </a:t>
                      </a:r>
                      <a:r>
                        <a:rPr lang="fi-FI" sz="1400" dirty="0" err="1" smtClean="0"/>
                        <a:t>Change</a:t>
                      </a:r>
                      <a:r>
                        <a:rPr lang="fi-FI" sz="1400" dirty="0" smtClean="0"/>
                        <a:t> </a:t>
                      </a:r>
                      <a:r>
                        <a:rPr lang="fi-FI" sz="1400" dirty="0" err="1" smtClean="0"/>
                        <a:t>talk</a:t>
                      </a:r>
                      <a:r>
                        <a:rPr lang="fi-FI" sz="1400" dirty="0" smtClean="0"/>
                        <a:t> </a:t>
                      </a:r>
                      <a:r>
                        <a:rPr lang="fi-FI" sz="1400" dirty="0" err="1" smtClean="0"/>
                        <a:t>activities</a:t>
                      </a:r>
                      <a:endParaRPr lang="fi-FI" sz="1400" dirty="0" smtClean="0"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- </a:t>
                      </a:r>
                      <a:r>
                        <a:rPr lang="fi-FI" sz="1400" b="1" dirty="0" err="1" smtClean="0"/>
                        <a:t>Name</a:t>
                      </a:r>
                      <a:r>
                        <a:rPr lang="fi-FI" sz="1400" b="1" baseline="0" dirty="0" smtClean="0"/>
                        <a:t> </a:t>
                      </a:r>
                      <a:r>
                        <a:rPr lang="fi-FI" sz="1400" b="1" baseline="0" dirty="0" err="1" smtClean="0"/>
                        <a:t>seven</a:t>
                      </a:r>
                      <a:r>
                        <a:rPr lang="fi-FI" sz="1400" b="1" baseline="0" dirty="0" smtClean="0"/>
                        <a:t> </a:t>
                      </a:r>
                      <a:r>
                        <a:rPr lang="fi-FI" sz="1400" b="1" baseline="0" dirty="0" err="1" smtClean="0"/>
                        <a:t>key</a:t>
                      </a:r>
                      <a:r>
                        <a:rPr lang="fi-FI" sz="1400" b="1" baseline="0" dirty="0" smtClean="0"/>
                        <a:t> </a:t>
                      </a:r>
                      <a:r>
                        <a:rPr lang="fi-FI" sz="1400" b="1" baseline="0" dirty="0" err="1" smtClean="0"/>
                        <a:t>techniques</a:t>
                      </a:r>
                      <a:r>
                        <a:rPr lang="fi-FI" sz="1400" b="1" baseline="0" dirty="0" smtClean="0"/>
                        <a:t> </a:t>
                      </a:r>
                      <a:r>
                        <a:rPr lang="fi-FI" sz="1400" baseline="0" dirty="0" smtClean="0"/>
                        <a:t>of </a:t>
                      </a:r>
                      <a:r>
                        <a:rPr lang="fi-FI" sz="1400" baseline="0" dirty="0" err="1" smtClean="0"/>
                        <a:t>autonomy-supportive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teaching</a:t>
                      </a:r>
                      <a:r>
                        <a:rPr lang="fi-FI" sz="1400" baseline="0" dirty="0" smtClean="0"/>
                        <a:t> (AST)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521729"/>
                  </a:ext>
                </a:extLst>
              </a:tr>
              <a:tr h="713708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3</a:t>
                      </a:r>
                      <a:endParaRPr lang="fi-FI" sz="1400" dirty="0" smtClean="0">
                        <a:solidFill>
                          <a:schemeClr val="bg1"/>
                        </a:solidFill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AST - </a:t>
                      </a:r>
                      <a:r>
                        <a:rPr lang="fi-FI" sz="1400" dirty="0" err="1" smtClean="0"/>
                        <a:t>Providing</a:t>
                      </a:r>
                      <a:r>
                        <a:rPr lang="fi-FI" sz="1400" dirty="0" smtClean="0"/>
                        <a:t> </a:t>
                      </a:r>
                      <a:r>
                        <a:rPr lang="fi-FI" sz="1400" dirty="0" err="1" smtClean="0"/>
                        <a:t>instructions</a:t>
                      </a:r>
                      <a:endParaRPr lang="fi-FI" sz="1400" dirty="0" smtClean="0"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- Identify </a:t>
                      </a:r>
                      <a:r>
                        <a:rPr lang="en-US" sz="1400" b="1" dirty="0" smtClean="0">
                          <a:effectLst/>
                        </a:rPr>
                        <a:t>instructional practices</a:t>
                      </a:r>
                      <a:r>
                        <a:rPr lang="en-US" sz="1400" baseline="0" dirty="0" smtClean="0">
                          <a:effectLst/>
                        </a:rPr>
                        <a:t> in which AST could be used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- Organize and communicate lesson practices in a way which supports students’ feeling of autonomy</a:t>
                      </a:r>
                      <a:endParaRPr lang="fi-FI" sz="1400" dirty="0" smtClean="0">
                        <a:effectLst/>
                        <a:latin typeface="Aleo" panose="020F080202020403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347413"/>
                  </a:ext>
                </a:extLst>
              </a:tr>
              <a:tr h="5223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 smtClean="0">
                        <a:solidFill>
                          <a:schemeClr val="bg1"/>
                        </a:solidFill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AST - Providing Feedback, Encouragement and Praise </a:t>
                      </a:r>
                      <a:endParaRPr lang="en-US" sz="1400" dirty="0" smtClean="0"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</a:rPr>
                        <a:t>- Identify</a:t>
                      </a:r>
                      <a:r>
                        <a:rPr lang="en-US" sz="1400" baseline="0" dirty="0" smtClean="0">
                          <a:effectLst/>
                        </a:rPr>
                        <a:t> situations relating to </a:t>
                      </a:r>
                      <a:r>
                        <a:rPr lang="fi-FI" sz="1400" b="1" dirty="0" smtClean="0"/>
                        <a:t>feedback, </a:t>
                      </a:r>
                      <a:r>
                        <a:rPr lang="fi-FI" sz="1400" b="1" dirty="0" err="1" smtClean="0"/>
                        <a:t>encouragement</a:t>
                      </a:r>
                      <a:r>
                        <a:rPr lang="fi-FI" sz="1400" b="1" dirty="0" smtClean="0"/>
                        <a:t> and </a:t>
                      </a:r>
                      <a:r>
                        <a:rPr lang="fi-FI" sz="1400" b="1" dirty="0" err="1" smtClean="0"/>
                        <a:t>praise</a:t>
                      </a:r>
                      <a:r>
                        <a:rPr lang="fi-FI" sz="1400" b="0" baseline="0" dirty="0" smtClean="0"/>
                        <a:t> in </a:t>
                      </a:r>
                      <a:r>
                        <a:rPr lang="fi-FI" sz="1400" b="0" baseline="0" dirty="0" err="1" smtClean="0"/>
                        <a:t>which</a:t>
                      </a:r>
                      <a:r>
                        <a:rPr lang="fi-FI" sz="1400" b="0" baseline="0" dirty="0" smtClean="0"/>
                        <a:t> AST </a:t>
                      </a:r>
                      <a:r>
                        <a:rPr lang="fi-FI" sz="1400" b="0" baseline="0" dirty="0" err="1" smtClean="0"/>
                        <a:t>could</a:t>
                      </a:r>
                      <a:r>
                        <a:rPr lang="fi-FI" sz="1400" b="0" baseline="0" dirty="0" smtClean="0"/>
                        <a:t> </a:t>
                      </a:r>
                      <a:r>
                        <a:rPr lang="fi-FI" sz="1400" b="0" baseline="0" dirty="0" err="1" smtClean="0"/>
                        <a:t>be</a:t>
                      </a:r>
                      <a:r>
                        <a:rPr lang="fi-FI" sz="1400" b="0" baseline="0" dirty="0" smtClean="0"/>
                        <a:t> </a:t>
                      </a:r>
                      <a:r>
                        <a:rPr lang="fi-FI" sz="1400" b="0" baseline="0" dirty="0" err="1" smtClean="0"/>
                        <a:t>used</a:t>
                      </a:r>
                      <a:endParaRPr lang="fi-FI" sz="1400" dirty="0" smtClean="0"/>
                    </a:p>
                    <a:p>
                      <a:r>
                        <a:rPr lang="fi-FI" sz="1400" dirty="0" smtClean="0"/>
                        <a:t>- </a:t>
                      </a:r>
                      <a:r>
                        <a:rPr lang="fi-FI" sz="1400" dirty="0" err="1" smtClean="0"/>
                        <a:t>Communicate</a:t>
                      </a:r>
                      <a:r>
                        <a:rPr lang="fi-FI" sz="1400" dirty="0" smtClean="0"/>
                        <a:t> </a:t>
                      </a:r>
                      <a:r>
                        <a:rPr lang="fi-FI" sz="1400" b="0" dirty="0" smtClean="0"/>
                        <a:t>feedback, </a:t>
                      </a:r>
                      <a:r>
                        <a:rPr lang="fi-FI" sz="1400" b="0" dirty="0" err="1" smtClean="0"/>
                        <a:t>encouragement</a:t>
                      </a:r>
                      <a:r>
                        <a:rPr lang="fi-FI" sz="1400" b="0" dirty="0" smtClean="0"/>
                        <a:t> and </a:t>
                      </a:r>
                      <a:r>
                        <a:rPr lang="fi-FI" sz="1400" b="0" dirty="0" err="1" smtClean="0"/>
                        <a:t>praise</a:t>
                      </a:r>
                      <a:r>
                        <a:rPr lang="fi-FI" sz="1400" b="0" dirty="0" smtClean="0"/>
                        <a:t> </a:t>
                      </a:r>
                      <a:r>
                        <a:rPr lang="fi-FI" sz="1400" dirty="0" smtClean="0"/>
                        <a:t>in a </a:t>
                      </a:r>
                      <a:r>
                        <a:rPr lang="fi-FI" sz="1400" dirty="0" err="1" smtClean="0"/>
                        <a:t>way</a:t>
                      </a:r>
                      <a:r>
                        <a:rPr lang="fi-FI" sz="1400" dirty="0" smtClean="0"/>
                        <a:t> </a:t>
                      </a:r>
                      <a:r>
                        <a:rPr lang="fi-FI" sz="1400" dirty="0" err="1" smtClean="0"/>
                        <a:t>that</a:t>
                      </a:r>
                      <a:r>
                        <a:rPr lang="fi-FI" sz="1400" dirty="0" smtClean="0"/>
                        <a:t> </a:t>
                      </a:r>
                      <a:r>
                        <a:rPr lang="fi-FI" sz="1400" dirty="0" err="1" smtClean="0"/>
                        <a:t>supports</a:t>
                      </a:r>
                      <a:r>
                        <a:rPr lang="fi-FI" sz="1400" dirty="0" smtClean="0"/>
                        <a:t> </a:t>
                      </a:r>
                      <a:r>
                        <a:rPr lang="fi-FI" sz="1400" dirty="0" err="1" smtClean="0"/>
                        <a:t>student’s</a:t>
                      </a:r>
                      <a:r>
                        <a:rPr lang="fi-FI" sz="1400" dirty="0" smtClean="0"/>
                        <a:t> </a:t>
                      </a:r>
                      <a:r>
                        <a:rPr lang="fi-FI" sz="1400" dirty="0" err="1" smtClean="0"/>
                        <a:t>feeling</a:t>
                      </a:r>
                      <a:r>
                        <a:rPr lang="fi-FI" sz="1400" dirty="0" smtClean="0"/>
                        <a:t> of </a:t>
                      </a:r>
                      <a:r>
                        <a:rPr lang="fi-FI" sz="1400" dirty="0" err="1" smtClean="0"/>
                        <a:t>autonomy</a:t>
                      </a:r>
                      <a:endParaRPr lang="fi-FI" sz="1400" dirty="0">
                        <a:latin typeface="Aleo" panose="020F08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531"/>
                  </a:ext>
                </a:extLst>
              </a:tr>
              <a:tr h="73745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 smtClean="0">
                        <a:solidFill>
                          <a:schemeClr val="bg1"/>
                        </a:solidFill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Responding to students Discipline &amp; Off-task </a:t>
                      </a:r>
                      <a:r>
                        <a:rPr lang="en-US" sz="1400" dirty="0" err="1" smtClean="0"/>
                        <a:t>behaviours</a:t>
                      </a:r>
                      <a:endParaRPr lang="en-US" sz="1400" dirty="0" smtClean="0"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 Identify situations relating to students’ </a:t>
                      </a:r>
                      <a:r>
                        <a:rPr lang="en-US" sz="1400" b="1" dirty="0" smtClean="0">
                          <a:effectLst/>
                        </a:rPr>
                        <a:t>misbehavior</a:t>
                      </a:r>
                      <a:r>
                        <a:rPr lang="en-US" sz="1400" b="1" baseline="0" dirty="0" smtClean="0">
                          <a:effectLst/>
                        </a:rPr>
                        <a:t> and motivational problems </a:t>
                      </a:r>
                      <a:r>
                        <a:rPr lang="en-US" sz="1400" baseline="0" dirty="0" smtClean="0">
                          <a:effectLst/>
                        </a:rPr>
                        <a:t>in which AST could be used</a:t>
                      </a:r>
                      <a:endParaRPr lang="en-US" sz="1400" dirty="0" smtClean="0">
                        <a:effectLst/>
                      </a:endParaRPr>
                    </a:p>
                  </a:txBody>
                  <a:tcPr marL="61891" marR="61891" marT="0" marB="0"/>
                </a:tc>
                <a:extLst>
                  <a:ext uri="{0D108BD9-81ED-4DB2-BD59-A6C34878D82A}">
                    <a16:rowId xmlns:a16="http://schemas.microsoft.com/office/drawing/2014/main" val="927397729"/>
                  </a:ext>
                </a:extLst>
              </a:tr>
              <a:tr h="5223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 smtClean="0">
                        <a:solidFill>
                          <a:schemeClr val="bg1"/>
                        </a:solidFill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Building </a:t>
                      </a:r>
                      <a:r>
                        <a:rPr lang="en-US" sz="1400" dirty="0" err="1" smtClean="0"/>
                        <a:t>personalised</a:t>
                      </a:r>
                      <a:r>
                        <a:rPr lang="en-US" sz="1400" dirty="0" smtClean="0"/>
                        <a:t> AST action plans</a:t>
                      </a:r>
                      <a:endParaRPr lang="en-US" sz="1400" dirty="0" smtClean="0"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 smtClean="0">
                          <a:effectLst/>
                        </a:rPr>
                        <a:t>- </a:t>
                      </a:r>
                      <a:r>
                        <a:rPr lang="fi-FI" sz="1400" b="1" dirty="0" smtClean="0">
                          <a:effectLst/>
                        </a:rPr>
                        <a:t>Plan and </a:t>
                      </a:r>
                      <a:r>
                        <a:rPr lang="fi-FI" sz="1400" b="1" dirty="0" err="1" smtClean="0">
                          <a:effectLst/>
                        </a:rPr>
                        <a:t>apply</a:t>
                      </a:r>
                      <a:r>
                        <a:rPr lang="fi-FI" sz="1400" b="1" dirty="0" smtClean="0">
                          <a:effectLst/>
                        </a:rPr>
                        <a:t> </a:t>
                      </a:r>
                      <a:r>
                        <a:rPr lang="fi-FI" sz="1400" dirty="0" err="1" smtClean="0">
                          <a:effectLst/>
                        </a:rPr>
                        <a:t>autonomy</a:t>
                      </a:r>
                      <a:r>
                        <a:rPr lang="fi-FI" sz="1400" dirty="0" smtClean="0">
                          <a:effectLst/>
                        </a:rPr>
                        <a:t> </a:t>
                      </a:r>
                      <a:r>
                        <a:rPr lang="fi-FI" sz="1400" dirty="0" err="1" smtClean="0">
                          <a:effectLst/>
                        </a:rPr>
                        <a:t>supportive</a:t>
                      </a:r>
                      <a:r>
                        <a:rPr lang="fi-FI" sz="1400" dirty="0" smtClean="0">
                          <a:effectLst/>
                        </a:rPr>
                        <a:t> </a:t>
                      </a:r>
                      <a:r>
                        <a:rPr lang="fi-FI" sz="1400" dirty="0" err="1" smtClean="0">
                          <a:effectLst/>
                        </a:rPr>
                        <a:t>teaching</a:t>
                      </a:r>
                      <a:r>
                        <a:rPr lang="fi-FI" sz="1400" dirty="0" smtClean="0">
                          <a:effectLst/>
                        </a:rPr>
                        <a:t> </a:t>
                      </a:r>
                      <a:r>
                        <a:rPr lang="fi-FI" sz="1400" dirty="0" err="1" smtClean="0">
                          <a:effectLst/>
                        </a:rPr>
                        <a:t>practices</a:t>
                      </a:r>
                      <a:r>
                        <a:rPr lang="fi-FI" sz="1400" dirty="0" smtClean="0">
                          <a:effectLst/>
                        </a:rPr>
                        <a:t> in </a:t>
                      </a:r>
                      <a:r>
                        <a:rPr lang="fi-FI" sz="1400" dirty="0" err="1" smtClean="0">
                          <a:effectLst/>
                        </a:rPr>
                        <a:t>their</a:t>
                      </a:r>
                      <a:r>
                        <a:rPr lang="fi-FI" sz="1400" dirty="0" smtClean="0">
                          <a:effectLst/>
                        </a:rPr>
                        <a:t> </a:t>
                      </a:r>
                      <a:r>
                        <a:rPr lang="fi-FI" sz="1400" dirty="0" err="1" smtClean="0">
                          <a:effectLst/>
                        </a:rPr>
                        <a:t>everyday</a:t>
                      </a:r>
                      <a:r>
                        <a:rPr lang="fi-FI" sz="1400" dirty="0" smtClean="0">
                          <a:effectLst/>
                        </a:rPr>
                        <a:t> PE </a:t>
                      </a:r>
                      <a:r>
                        <a:rPr lang="fi-FI" sz="1400" dirty="0" err="1" smtClean="0">
                          <a:effectLst/>
                        </a:rPr>
                        <a:t>teaching</a:t>
                      </a:r>
                      <a:r>
                        <a:rPr lang="fi-FI" sz="1400" dirty="0" smtClean="0">
                          <a:effectLst/>
                        </a:rPr>
                        <a:t> routine </a:t>
                      </a:r>
                      <a:endParaRPr lang="fi-FI" sz="1400" dirty="0">
                        <a:effectLst/>
                        <a:latin typeface="Aleo" panose="020F080202020403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1" marR="61891" marT="0" marB="0"/>
                </a:tc>
                <a:extLst>
                  <a:ext uri="{0D108BD9-81ED-4DB2-BD59-A6C34878D82A}">
                    <a16:rowId xmlns:a16="http://schemas.microsoft.com/office/drawing/2014/main" val="1552348799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88" y="5721723"/>
            <a:ext cx="1450529" cy="6178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8247" y="611840"/>
            <a:ext cx="2729753" cy="490818"/>
          </a:xfrm>
          <a:prstGeom prst="rect">
            <a:avLst/>
          </a:prstGeom>
          <a:solidFill>
            <a:srgbClr val="976A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US" sz="21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IMPLEMENTATION</a:t>
            </a:r>
            <a:endParaRPr lang="en-US" sz="210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124057"/>
            <a:ext cx="5785596" cy="1325563"/>
          </a:xfrm>
        </p:spPr>
        <p:txBody>
          <a:bodyPr/>
          <a:lstStyle/>
          <a:p>
            <a:r>
              <a:rPr lang="fi-FI" dirty="0" err="1" smtClean="0"/>
              <a:t>Contents</a:t>
            </a:r>
            <a:r>
              <a:rPr lang="fi-FI" dirty="0" smtClean="0"/>
              <a:t> and </a:t>
            </a:r>
            <a:r>
              <a:rPr lang="fi-FI" dirty="0" err="1" smtClean="0"/>
              <a:t>learning</a:t>
            </a:r>
            <a:r>
              <a:rPr lang="fi-FI" dirty="0" smtClean="0"/>
              <a:t> </a:t>
            </a:r>
            <a:r>
              <a:rPr lang="fi-FI" dirty="0" err="1" smtClean="0"/>
              <a:t>outcomes</a:t>
            </a:r>
            <a:endParaRPr lang="fi-FI" dirty="0"/>
          </a:p>
        </p:txBody>
      </p:sp>
      <p:sp>
        <p:nvSpPr>
          <p:cNvPr id="5" name="Rectangle 4"/>
          <p:cNvSpPr/>
          <p:nvPr/>
        </p:nvSpPr>
        <p:spPr>
          <a:xfrm>
            <a:off x="1598810" y="6093229"/>
            <a:ext cx="9002686" cy="5153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i-FI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98810" y="5361709"/>
            <a:ext cx="9002686" cy="12469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i-FI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98811" y="4405746"/>
            <a:ext cx="9002684" cy="22028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i-FI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98813" y="3682539"/>
            <a:ext cx="9002684" cy="292607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i-FI" sz="135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6599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>
                <a:latin typeface="Aleo" panose="020F0802020204030203" pitchFamily="34" charset="0"/>
              </a:rPr>
              <a:t>Key </a:t>
            </a:r>
            <a:r>
              <a:rPr lang="fi-FI" b="1" dirty="0" err="1" smtClean="0">
                <a:latin typeface="Aleo" panose="020F0802020204030203" pitchFamily="34" charset="0"/>
              </a:rPr>
              <a:t>techniques</a:t>
            </a:r>
            <a:r>
              <a:rPr lang="fi-FI" b="1" dirty="0" smtClean="0">
                <a:latin typeface="Aleo" panose="020F0802020204030203" pitchFamily="34" charset="0"/>
              </a:rPr>
              <a:t> </a:t>
            </a:r>
            <a:r>
              <a:rPr lang="fi-FI" b="1" dirty="0" err="1" smtClean="0">
                <a:latin typeface="Aleo" panose="020F0802020204030203" pitchFamily="34" charset="0"/>
              </a:rPr>
              <a:t>when</a:t>
            </a:r>
            <a:r>
              <a:rPr lang="fi-FI" b="1" dirty="0" smtClean="0">
                <a:latin typeface="Aleo" panose="020F0802020204030203" pitchFamily="34" charset="0"/>
              </a:rPr>
              <a:t> </a:t>
            </a:r>
            <a:r>
              <a:rPr lang="fi-FI" b="1" dirty="0" err="1" smtClean="0">
                <a:latin typeface="Aleo" panose="020F0802020204030203" pitchFamily="34" charset="0"/>
              </a:rPr>
              <a:t>providing</a:t>
            </a:r>
            <a:r>
              <a:rPr lang="fi-FI" b="1" dirty="0" smtClean="0">
                <a:latin typeface="Aleo" panose="020F0802020204030203" pitchFamily="34" charset="0"/>
              </a:rPr>
              <a:t> </a:t>
            </a:r>
            <a:r>
              <a:rPr lang="fi-FI" b="1" dirty="0" err="1" smtClean="0">
                <a:latin typeface="Aleo" panose="020F0802020204030203" pitchFamily="34" charset="0"/>
              </a:rPr>
              <a:t>instructions</a:t>
            </a:r>
            <a:endParaRPr lang="fi-FI" b="1" dirty="0">
              <a:latin typeface="Aleo" panose="020F080202020403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46959" y="2465763"/>
            <a:ext cx="3703320" cy="2793308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fi-FI" sz="1600" b="1" dirty="0" err="1">
                <a:solidFill>
                  <a:srgbClr val="7030A0"/>
                </a:solidFill>
                <a:latin typeface="Aleo" panose="020F0802020204030203" pitchFamily="34" charset="0"/>
              </a:rPr>
              <a:t>Providing</a:t>
            </a:r>
            <a:r>
              <a:rPr lang="fi-FI" sz="1600" b="1" dirty="0">
                <a:solidFill>
                  <a:srgbClr val="7030A0"/>
                </a:solidFill>
                <a:latin typeface="Aleo" panose="020F0802020204030203" pitchFamily="34" charset="0"/>
              </a:rPr>
              <a:t> </a:t>
            </a:r>
            <a:r>
              <a:rPr lang="fi-FI" sz="1600" b="1" dirty="0" err="1">
                <a:solidFill>
                  <a:srgbClr val="7030A0"/>
                </a:solidFill>
                <a:latin typeface="Aleo" panose="020F0802020204030203" pitchFamily="34" charset="0"/>
              </a:rPr>
              <a:t>rationale</a:t>
            </a:r>
            <a:endParaRPr lang="fi-FI" sz="1600" b="1" dirty="0">
              <a:solidFill>
                <a:srgbClr val="7030A0"/>
              </a:solidFill>
              <a:latin typeface="Aleo" panose="020F0802020204030203" pitchFamily="34" charset="0"/>
            </a:endParaRPr>
          </a:p>
          <a:p>
            <a:pPr marL="514350" indent="-514350">
              <a:buAutoNum type="arabicPeriod"/>
            </a:pPr>
            <a:r>
              <a:rPr lang="fi-FI" sz="1600" b="1" dirty="0">
                <a:solidFill>
                  <a:srgbClr val="7030A0"/>
                </a:solidFill>
                <a:latin typeface="Aleo" panose="020F0802020204030203" pitchFamily="34" charset="0"/>
              </a:rPr>
              <a:t>Using </a:t>
            </a:r>
            <a:r>
              <a:rPr lang="fi-FI" sz="1600" b="1" dirty="0" err="1">
                <a:solidFill>
                  <a:srgbClr val="7030A0"/>
                </a:solidFill>
                <a:latin typeface="Aleo" panose="020F0802020204030203" pitchFamily="34" charset="0"/>
              </a:rPr>
              <a:t>non-controlling</a:t>
            </a:r>
            <a:r>
              <a:rPr lang="fi-FI" sz="1600" b="1" dirty="0">
                <a:solidFill>
                  <a:srgbClr val="7030A0"/>
                </a:solidFill>
                <a:latin typeface="Aleo" panose="020F0802020204030203" pitchFamily="34" charset="0"/>
              </a:rPr>
              <a:t> </a:t>
            </a:r>
            <a:r>
              <a:rPr lang="fi-FI" sz="1600" b="1" dirty="0" err="1">
                <a:solidFill>
                  <a:srgbClr val="7030A0"/>
                </a:solidFill>
                <a:latin typeface="Aleo" panose="020F0802020204030203" pitchFamily="34" charset="0"/>
              </a:rPr>
              <a:t>language</a:t>
            </a:r>
            <a:endParaRPr lang="fi-FI" sz="1600" b="1" dirty="0">
              <a:solidFill>
                <a:srgbClr val="7030A0"/>
              </a:solidFill>
              <a:latin typeface="Aleo" panose="020F0802020204030203" pitchFamily="34" charset="0"/>
            </a:endParaRPr>
          </a:p>
          <a:p>
            <a:pPr marL="514350" indent="-514350">
              <a:buAutoNum type="arabicPeriod"/>
            </a:pPr>
            <a:r>
              <a:rPr lang="fi-FI" sz="1600" b="1" dirty="0">
                <a:solidFill>
                  <a:srgbClr val="7030A0"/>
                </a:solidFill>
                <a:latin typeface="Aleo" panose="020F0802020204030203" pitchFamily="34" charset="0"/>
              </a:rPr>
              <a:t>Using </a:t>
            </a:r>
            <a:r>
              <a:rPr lang="fi-FI" sz="1600" b="1" dirty="0" err="1">
                <a:solidFill>
                  <a:srgbClr val="7030A0"/>
                </a:solidFill>
                <a:latin typeface="Aleo" panose="020F0802020204030203" pitchFamily="34" charset="0"/>
              </a:rPr>
              <a:t>informational</a:t>
            </a:r>
            <a:r>
              <a:rPr lang="fi-FI" sz="1600" b="1" dirty="0">
                <a:solidFill>
                  <a:srgbClr val="7030A0"/>
                </a:solidFill>
                <a:latin typeface="Aleo" panose="020F0802020204030203" pitchFamily="34" charset="0"/>
              </a:rPr>
              <a:t> </a:t>
            </a:r>
            <a:r>
              <a:rPr lang="fi-FI" sz="1600" b="1" dirty="0" err="1">
                <a:solidFill>
                  <a:srgbClr val="7030A0"/>
                </a:solidFill>
                <a:latin typeface="Aleo" panose="020F0802020204030203" pitchFamily="34" charset="0"/>
              </a:rPr>
              <a:t>language</a:t>
            </a:r>
            <a:endParaRPr lang="fi-FI" sz="1600" b="1" dirty="0">
              <a:solidFill>
                <a:srgbClr val="7030A0"/>
              </a:solidFill>
              <a:latin typeface="Aleo" panose="020F0802020204030203" pitchFamily="34" charset="0"/>
            </a:endParaRPr>
          </a:p>
          <a:p>
            <a:pPr marL="514350" indent="-514350">
              <a:buAutoNum type="arabicPeriod"/>
            </a:pPr>
            <a:r>
              <a:rPr lang="fi-FI" sz="1600" dirty="0" err="1">
                <a:solidFill>
                  <a:schemeClr val="bg1">
                    <a:lumMod val="65000"/>
                  </a:schemeClr>
                </a:solidFill>
                <a:latin typeface="Aleo" panose="020F0802020204030203" pitchFamily="34" charset="0"/>
              </a:rPr>
              <a:t>Acknowledging</a:t>
            </a:r>
            <a:r>
              <a:rPr lang="fi-FI" sz="1600" dirty="0">
                <a:solidFill>
                  <a:schemeClr val="bg1">
                    <a:lumMod val="65000"/>
                  </a:schemeClr>
                </a:solidFill>
                <a:latin typeface="Aleo" panose="020F0802020204030203" pitchFamily="34" charset="0"/>
              </a:rPr>
              <a:t> </a:t>
            </a:r>
            <a:r>
              <a:rPr lang="fi-FI" sz="1600" dirty="0" err="1">
                <a:solidFill>
                  <a:schemeClr val="bg1">
                    <a:lumMod val="65000"/>
                  </a:schemeClr>
                </a:solidFill>
                <a:latin typeface="Aleo" panose="020F0802020204030203" pitchFamily="34" charset="0"/>
              </a:rPr>
              <a:t>negative</a:t>
            </a:r>
            <a:r>
              <a:rPr lang="fi-FI" sz="1600" dirty="0">
                <a:solidFill>
                  <a:schemeClr val="bg1">
                    <a:lumMod val="65000"/>
                  </a:schemeClr>
                </a:solidFill>
                <a:latin typeface="Aleo" panose="020F0802020204030203" pitchFamily="34" charset="0"/>
              </a:rPr>
              <a:t> </a:t>
            </a:r>
            <a:r>
              <a:rPr lang="fi-FI" sz="1600" dirty="0" err="1">
                <a:solidFill>
                  <a:schemeClr val="bg1">
                    <a:lumMod val="65000"/>
                  </a:schemeClr>
                </a:solidFill>
                <a:latin typeface="Aleo" panose="020F0802020204030203" pitchFamily="34" charset="0"/>
              </a:rPr>
              <a:t>emotions</a:t>
            </a:r>
            <a:r>
              <a:rPr lang="fi-FI" sz="1600" dirty="0">
                <a:solidFill>
                  <a:schemeClr val="bg1">
                    <a:lumMod val="65000"/>
                  </a:schemeClr>
                </a:solidFill>
                <a:latin typeface="Aleo" panose="020F0802020204030203" pitchFamily="34" charset="0"/>
              </a:rPr>
              <a:t> and </a:t>
            </a:r>
            <a:r>
              <a:rPr lang="fi-FI" sz="1600" dirty="0" err="1">
                <a:solidFill>
                  <a:schemeClr val="bg1">
                    <a:lumMod val="65000"/>
                  </a:schemeClr>
                </a:solidFill>
                <a:latin typeface="Aleo" panose="020F0802020204030203" pitchFamily="34" charset="0"/>
              </a:rPr>
              <a:t>feelings</a:t>
            </a:r>
            <a:endParaRPr lang="fi-FI" sz="1600" dirty="0">
              <a:solidFill>
                <a:schemeClr val="bg1">
                  <a:lumMod val="65000"/>
                </a:schemeClr>
              </a:solidFill>
              <a:latin typeface="Aleo" panose="020F0802020204030203" pitchFamily="34" charset="0"/>
            </a:endParaRPr>
          </a:p>
          <a:p>
            <a:pPr marL="514350" indent="-514350">
              <a:buAutoNum type="arabicPeriod"/>
            </a:pPr>
            <a:r>
              <a:rPr lang="fi-FI" sz="1600" dirty="0" err="1">
                <a:solidFill>
                  <a:schemeClr val="bg1">
                    <a:lumMod val="65000"/>
                  </a:schemeClr>
                </a:solidFill>
                <a:latin typeface="Aleo" panose="020F0802020204030203" pitchFamily="34" charset="0"/>
              </a:rPr>
              <a:t>Displaying</a:t>
            </a:r>
            <a:r>
              <a:rPr lang="fi-FI" sz="1600" dirty="0">
                <a:solidFill>
                  <a:schemeClr val="bg1">
                    <a:lumMod val="65000"/>
                  </a:schemeClr>
                </a:solidFill>
                <a:latin typeface="Aleo" panose="020F0802020204030203" pitchFamily="34" charset="0"/>
              </a:rPr>
              <a:t> </a:t>
            </a:r>
            <a:r>
              <a:rPr lang="fi-FI" sz="1600" dirty="0" err="1">
                <a:solidFill>
                  <a:schemeClr val="bg1">
                    <a:lumMod val="65000"/>
                  </a:schemeClr>
                </a:solidFill>
                <a:latin typeface="Aleo" panose="020F0802020204030203" pitchFamily="34" charset="0"/>
              </a:rPr>
              <a:t>patience</a:t>
            </a:r>
            <a:endParaRPr lang="fi-FI" sz="1600" dirty="0">
              <a:solidFill>
                <a:schemeClr val="bg1">
                  <a:lumMod val="65000"/>
                </a:schemeClr>
              </a:solidFill>
              <a:latin typeface="Aleo" panose="020F0802020204030203" pitchFamily="34" charset="0"/>
            </a:endParaRPr>
          </a:p>
          <a:p>
            <a:pPr marL="514350" indent="-514350">
              <a:buAutoNum type="arabicPeriod"/>
            </a:pPr>
            <a:r>
              <a:rPr lang="fi-FI" sz="1600" b="1" dirty="0" err="1">
                <a:solidFill>
                  <a:srgbClr val="7030A0"/>
                </a:solidFill>
                <a:latin typeface="Aleo" panose="020F0802020204030203" pitchFamily="34" charset="0"/>
              </a:rPr>
              <a:t>Providing</a:t>
            </a:r>
            <a:r>
              <a:rPr lang="fi-FI" sz="1600" b="1" dirty="0">
                <a:solidFill>
                  <a:srgbClr val="7030A0"/>
                </a:solidFill>
                <a:latin typeface="Aleo" panose="020F0802020204030203" pitchFamily="34" charset="0"/>
              </a:rPr>
              <a:t> </a:t>
            </a:r>
            <a:r>
              <a:rPr lang="fi-FI" sz="1600" b="1" dirty="0" err="1">
                <a:solidFill>
                  <a:srgbClr val="7030A0"/>
                </a:solidFill>
                <a:latin typeface="Aleo" panose="020F0802020204030203" pitchFamily="34" charset="0"/>
              </a:rPr>
              <a:t>choices</a:t>
            </a:r>
            <a:endParaRPr lang="fi-FI" sz="1600" b="1" dirty="0">
              <a:solidFill>
                <a:srgbClr val="7030A0"/>
              </a:solidFill>
              <a:latin typeface="Aleo" panose="020F0802020204030203" pitchFamily="34" charset="0"/>
            </a:endParaRPr>
          </a:p>
          <a:p>
            <a:pPr marL="514350" indent="-514350">
              <a:buAutoNum type="arabicPeriod"/>
            </a:pPr>
            <a:r>
              <a:rPr lang="fi-FI" sz="1600" b="1" dirty="0">
                <a:solidFill>
                  <a:srgbClr val="7030A0"/>
                </a:solidFill>
                <a:latin typeface="Aleo" panose="020F0802020204030203" pitchFamily="34" charset="0"/>
              </a:rPr>
              <a:t>Using </a:t>
            </a:r>
            <a:r>
              <a:rPr lang="fi-FI" sz="1600" b="1" dirty="0" err="1">
                <a:solidFill>
                  <a:srgbClr val="7030A0"/>
                </a:solidFill>
                <a:latin typeface="Aleo" panose="020F0802020204030203" pitchFamily="34" charset="0"/>
              </a:rPr>
              <a:t>questions</a:t>
            </a:r>
            <a:r>
              <a:rPr lang="fi-FI" sz="1600" b="1" dirty="0">
                <a:solidFill>
                  <a:srgbClr val="7030A0"/>
                </a:solidFill>
                <a:latin typeface="Aleo" panose="020F0802020204030203" pitchFamily="34" charset="0"/>
              </a:rPr>
              <a:t> and </a:t>
            </a:r>
            <a:r>
              <a:rPr lang="fi-FI" sz="1600" b="1" dirty="0" err="1">
                <a:solidFill>
                  <a:srgbClr val="7030A0"/>
                </a:solidFill>
                <a:latin typeface="Aleo" panose="020F0802020204030203" pitchFamily="34" charset="0"/>
              </a:rPr>
              <a:t>answers</a:t>
            </a:r>
            <a:endParaRPr lang="fi-FI" sz="1600" b="1" dirty="0">
              <a:solidFill>
                <a:srgbClr val="7030A0"/>
              </a:solidFill>
              <a:latin typeface="Aleo" panose="020F080202020403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7232" y="2378479"/>
            <a:ext cx="3639638" cy="30175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i-FI" i="1" dirty="0" smtClean="0">
                <a:latin typeface="Aleo" panose="020F0802020204030203" pitchFamily="34" charset="0"/>
              </a:rPr>
              <a:t>These </a:t>
            </a:r>
            <a:r>
              <a:rPr lang="fi-FI" i="1" dirty="0" err="1" smtClean="0">
                <a:latin typeface="Aleo" panose="020F0802020204030203" pitchFamily="34" charset="0"/>
              </a:rPr>
              <a:t>techniques</a:t>
            </a:r>
            <a:r>
              <a:rPr lang="fi-FI" i="1" dirty="0" smtClean="0">
                <a:latin typeface="Aleo" panose="020F0802020204030203" pitchFamily="34" charset="0"/>
              </a:rPr>
              <a:t> </a:t>
            </a:r>
            <a:r>
              <a:rPr lang="fi-FI" i="1" dirty="0" err="1" smtClean="0">
                <a:latin typeface="Aleo" panose="020F0802020204030203" pitchFamily="34" charset="0"/>
              </a:rPr>
              <a:t>are</a:t>
            </a:r>
            <a:r>
              <a:rPr lang="fi-FI" i="1" dirty="0">
                <a:latin typeface="Aleo" panose="020F0802020204030203" pitchFamily="34" charset="0"/>
              </a:rPr>
              <a:t> </a:t>
            </a:r>
            <a:r>
              <a:rPr lang="fi-FI" i="1" dirty="0" err="1" smtClean="0">
                <a:latin typeface="Aleo" panose="020F0802020204030203" pitchFamily="34" charset="0"/>
              </a:rPr>
              <a:t>used</a:t>
            </a:r>
            <a:r>
              <a:rPr lang="fi-FI" i="1" dirty="0" smtClean="0">
                <a:latin typeface="Aleo" panose="020F0802020204030203" pitchFamily="34" charset="0"/>
              </a:rPr>
              <a:t> to:</a:t>
            </a:r>
          </a:p>
          <a:p>
            <a:pPr marL="0" indent="0">
              <a:buNone/>
            </a:pPr>
            <a:endParaRPr lang="fi-FI" i="1" dirty="0" smtClean="0">
              <a:latin typeface="Aleo" panose="020F0802020204030203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i-FI" dirty="0" smtClean="0">
                <a:solidFill>
                  <a:srgbClr val="7030A0"/>
                </a:solidFill>
                <a:latin typeface="Aleo" panose="020F0802020204030203" pitchFamily="34" charset="0"/>
              </a:rPr>
              <a:t>PROVIDE INSTRUCTIONS TO STUDENTS Session 3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dirty="0" smtClean="0">
                <a:latin typeface="Aleo" panose="020F0802020204030203" pitchFamily="34" charset="0"/>
              </a:rPr>
              <a:t>PROVIDE FEEDBACK, ENCOURAGEMENT AND PRAISE TO STUDENTS Session 4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dirty="0" smtClean="0">
                <a:latin typeface="Aleo" panose="020F0802020204030203" pitchFamily="34" charset="0"/>
              </a:rPr>
              <a:t>RESPOND TO STUDENTS’ MISBEHAVIOR (DISCIPLINE, LOW MOTIVATION &amp; OFF-TASK BEHAVIORS) Session 5</a:t>
            </a:r>
          </a:p>
          <a:p>
            <a:pPr>
              <a:buFont typeface="Wingdings" panose="05000000000000000000" pitchFamily="2" charset="2"/>
              <a:buChar char="q"/>
            </a:pPr>
            <a:endParaRPr lang="fi-FI" dirty="0">
              <a:latin typeface="Aleo" panose="020F0802020204030203" pitchFamily="34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5545282" y="2378480"/>
            <a:ext cx="607868" cy="268085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r>
              <a:rPr lang="en-US" sz="675" cap="all">
                <a:solidFill>
                  <a:srgbClr val="FFFFFF"/>
                </a:solidFill>
                <a:latin typeface="Calibri" panose="020F0502020204030204"/>
              </a:rPr>
              <a:t>© PETALS                        Autonomy support: What and Why </a:t>
            </a:r>
            <a:endParaRPr lang="fi-FI" sz="675" cap="all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2C2B862E-61FF-4538-B1D8-4CA8748BC93D}" type="slidenum">
              <a:rPr lang="fi-FI" sz="788">
                <a:solidFill>
                  <a:srgbClr val="FFFFFF"/>
                </a:solidFill>
                <a:latin typeface="Calibri" panose="020F0502020204030204"/>
              </a:rPr>
              <a:pPr defTabSz="342900">
                <a:defRPr/>
              </a:pPr>
              <a:t>82</a:t>
            </a:fld>
            <a:endParaRPr lang="fi-FI" sz="788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88" y="5721723"/>
            <a:ext cx="1450529" cy="61781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91614" y="2445501"/>
            <a:ext cx="1008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fi-FI" sz="1600" b="1" dirty="0" err="1">
                <a:solidFill>
                  <a:srgbClr val="00B050"/>
                </a:solidFill>
                <a:latin typeface="Calibri" panose="020F0502020204030204"/>
              </a:rPr>
              <a:t>Example</a:t>
            </a:r>
            <a:r>
              <a:rPr lang="fi-FI" sz="1600" b="1" dirty="0">
                <a:solidFill>
                  <a:srgbClr val="00B050"/>
                </a:solidFill>
                <a:latin typeface="Calibri" panose="020F0502020204030204"/>
              </a:rPr>
              <a:t>&gt;</a:t>
            </a:r>
            <a:endParaRPr lang="fi-FI" sz="1600" b="1" dirty="0">
              <a:solidFill>
                <a:srgbClr val="00B05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0424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2291444" y="1152979"/>
            <a:ext cx="7545887" cy="70829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b" anchorCtr="0">
            <a:noAutofit/>
          </a:bodyPr>
          <a:lstStyle/>
          <a:p>
            <a:pPr algn="ctr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ts val="4320"/>
            </a:pPr>
            <a:r>
              <a:rPr lang="en-US" sz="3240" dirty="0">
                <a:latin typeface="Aleo" panose="020F0802020204030203" pitchFamily="34" charset="0"/>
                <a:ea typeface="Arial"/>
                <a:cs typeface="Arial"/>
                <a:sym typeface="Arial"/>
              </a:rPr>
              <a:t>Providing a rationale for out-of-school physical activity</a:t>
            </a:r>
            <a:endParaRPr sz="3240" dirty="0">
              <a:latin typeface="Aleo" panose="020F0802020204030203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1779945" y="2088223"/>
            <a:ext cx="8568882" cy="338068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34275" rIns="0" bIns="34275" rtlCol="0" anchor="t" anchorCtr="0"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ts val="2400"/>
              <a:buNone/>
            </a:pPr>
            <a:r>
              <a:rPr lang="en-US" sz="1800" dirty="0">
                <a:solidFill>
                  <a:srgbClr val="3F3F3F"/>
                </a:solidFill>
                <a:latin typeface="Aleo" panose="020F0802020204030203" pitchFamily="34" charset="0"/>
                <a:ea typeface="Arial"/>
                <a:cs typeface="Arial"/>
                <a:sym typeface="Arial"/>
              </a:rPr>
              <a:t>Verbal </a:t>
            </a:r>
            <a:r>
              <a:rPr lang="en-US" sz="1800" dirty="0">
                <a:solidFill>
                  <a:schemeClr val="dk1"/>
                </a:solidFill>
                <a:latin typeface="Aleo" panose="020F0802020204030203" pitchFamily="34" charset="0"/>
                <a:ea typeface="Arial"/>
                <a:cs typeface="Arial"/>
                <a:sym typeface="Arial"/>
              </a:rPr>
              <a:t>statements (or questions) to </a:t>
            </a:r>
            <a:r>
              <a:rPr lang="en-US" sz="1800" dirty="0">
                <a:latin typeface="Aleo" panose="020F0802020204030203" pitchFamily="34" charset="0"/>
                <a:ea typeface="Arial"/>
                <a:cs typeface="Arial"/>
                <a:sym typeface="Arial"/>
              </a:rPr>
              <a:t>help student(s) understand “how” some of the physical education activities have utility for their </a:t>
            </a:r>
            <a:r>
              <a:rPr lang="en-US" sz="1800" u="sng" dirty="0">
                <a:latin typeface="Aleo" panose="020F0802020204030203" pitchFamily="34" charset="0"/>
                <a:ea typeface="Arial"/>
                <a:cs typeface="Arial"/>
                <a:sym typeface="Arial"/>
              </a:rPr>
              <a:t>out-of-school physical </a:t>
            </a:r>
            <a:r>
              <a:rPr lang="en-US" sz="1800" u="sng" dirty="0">
                <a:solidFill>
                  <a:schemeClr val="dk1"/>
                </a:solidFill>
                <a:latin typeface="Aleo" panose="020F0802020204030203" pitchFamily="34" charset="0"/>
                <a:ea typeface="Arial"/>
                <a:cs typeface="Arial"/>
                <a:sym typeface="Arial"/>
              </a:rPr>
              <a:t>activity</a:t>
            </a:r>
            <a:r>
              <a:rPr lang="en-US" sz="1800" dirty="0">
                <a:solidFill>
                  <a:schemeClr val="dk1"/>
                </a:solidFill>
                <a:latin typeface="Aleo" panose="020F0802020204030203" pitchFamily="34" charset="0"/>
                <a:ea typeface="Arial"/>
                <a:cs typeface="Arial"/>
                <a:sym typeface="Arial"/>
              </a:rPr>
              <a:t>. Explanations to help students transform  (i.e., internalize) </a:t>
            </a:r>
            <a:r>
              <a:rPr lang="en-US" sz="1800" i="1" dirty="0">
                <a:solidFill>
                  <a:schemeClr val="dk1"/>
                </a:solidFill>
                <a:latin typeface="Aleo" panose="020F0802020204030203" pitchFamily="34" charset="0"/>
                <a:ea typeface="Arial"/>
                <a:cs typeface="Arial"/>
                <a:sym typeface="Arial"/>
              </a:rPr>
              <a:t>something not worth</a:t>
            </a:r>
            <a:r>
              <a:rPr lang="en-US" sz="1800" dirty="0">
                <a:solidFill>
                  <a:schemeClr val="dk1"/>
                </a:solidFill>
                <a:latin typeface="Aleo" panose="020F0802020204030203" pitchFamily="34" charset="0"/>
                <a:ea typeface="Arial"/>
                <a:cs typeface="Arial"/>
                <a:sym typeface="Arial"/>
              </a:rPr>
              <a:t> doing into </a:t>
            </a:r>
            <a:r>
              <a:rPr lang="en-US" sz="1800" i="1" dirty="0">
                <a:solidFill>
                  <a:schemeClr val="dk1"/>
                </a:solidFill>
                <a:latin typeface="Aleo" panose="020F0802020204030203" pitchFamily="34" charset="0"/>
                <a:ea typeface="Arial"/>
                <a:cs typeface="Arial"/>
                <a:sym typeface="Arial"/>
              </a:rPr>
              <a:t>something worth doing</a:t>
            </a:r>
            <a:r>
              <a:rPr lang="en-US" sz="1800" dirty="0">
                <a:solidFill>
                  <a:schemeClr val="dk1"/>
                </a:solidFill>
                <a:latin typeface="Aleo" panose="020F0802020204030203" pitchFamily="34" charset="0"/>
                <a:ea typeface="Arial"/>
                <a:cs typeface="Arial"/>
                <a:sym typeface="Arial"/>
              </a:rPr>
              <a:t>—something worth their time, attention, and effort</a:t>
            </a:r>
            <a:r>
              <a:rPr lang="en-US" sz="1800" dirty="0">
                <a:solidFill>
                  <a:srgbClr val="3F3F3F"/>
                </a:solidFill>
                <a:latin typeface="Aleo" panose="020F0802020204030203" pitchFamily="34" charset="0"/>
                <a:ea typeface="Arial"/>
                <a:cs typeface="Arial"/>
                <a:sym typeface="Arial"/>
              </a:rPr>
              <a:t>.</a:t>
            </a:r>
            <a:endParaRPr dirty="0">
              <a:latin typeface="Aleo" panose="020F0802020204030203" pitchFamily="34" charset="0"/>
            </a:endParaRPr>
          </a:p>
          <a:p>
            <a:pPr marL="288036" lvl="1" indent="-137160">
              <a:lnSpc>
                <a:spcPct val="150000"/>
              </a:lnSpc>
              <a:spcBef>
                <a:spcPts val="300"/>
              </a:spcBef>
              <a:buClr>
                <a:schemeClr val="accent1"/>
              </a:buClr>
              <a:buSzPts val="1800"/>
              <a:buFont typeface="Noto Sans Symbols"/>
              <a:buChar char="✓"/>
            </a:pPr>
            <a:r>
              <a:rPr lang="en-US" sz="1350" dirty="0">
                <a:solidFill>
                  <a:srgbClr val="3F3F3F"/>
                </a:solidFill>
                <a:latin typeface="Aleo" panose="020F0802020204030203" pitchFamily="34" charset="0"/>
                <a:ea typeface="Arial"/>
                <a:cs typeface="Arial"/>
                <a:sym typeface="Arial"/>
              </a:rPr>
              <a:t>“Can you think of some applications of this activity to an out of school context</a:t>
            </a:r>
            <a:r>
              <a:rPr lang="en-US" sz="1350" dirty="0">
                <a:solidFill>
                  <a:srgbClr val="3F3F3F"/>
                </a:solidFill>
                <a:latin typeface="Aleo" panose="020F0802020204030203" pitchFamily="34" charset="0"/>
                <a:ea typeface="Arial"/>
                <a:cs typeface="Arial"/>
                <a:sym typeface="Arial"/>
              </a:rPr>
              <a:t>? (where, when, with whom etc.)”</a:t>
            </a:r>
            <a:endParaRPr dirty="0">
              <a:latin typeface="Aleo" panose="020F0802020204030203" pitchFamily="34" charset="0"/>
            </a:endParaRPr>
          </a:p>
          <a:p>
            <a:pPr marL="288036" lvl="1" indent="-137160">
              <a:lnSpc>
                <a:spcPct val="150000"/>
              </a:lnSpc>
              <a:spcBef>
                <a:spcPts val="450"/>
              </a:spcBef>
              <a:buClr>
                <a:schemeClr val="accent1"/>
              </a:buClr>
              <a:buSzPts val="1800"/>
              <a:buFont typeface="Noto Sans Symbols"/>
              <a:buChar char="✓"/>
            </a:pPr>
            <a:r>
              <a:rPr lang="en-US" sz="1350" dirty="0">
                <a:solidFill>
                  <a:srgbClr val="3F3F3F"/>
                </a:solidFill>
                <a:latin typeface="Aleo" panose="020F0802020204030203" pitchFamily="34" charset="0"/>
                <a:ea typeface="Arial"/>
                <a:cs typeface="Arial"/>
                <a:sym typeface="Arial"/>
              </a:rPr>
              <a:t>“</a:t>
            </a:r>
            <a:r>
              <a:rPr lang="en-US" sz="1350" i="1" dirty="0">
                <a:solidFill>
                  <a:srgbClr val="3F3F3F"/>
                </a:solidFill>
                <a:latin typeface="Aleo" panose="020F0802020204030203" pitchFamily="34" charset="0"/>
                <a:ea typeface="Arial"/>
                <a:cs typeface="Arial"/>
                <a:sym typeface="Arial"/>
              </a:rPr>
              <a:t>Can you find ways how this learnt thing helps you in everyday life? (e.g. orienteering)” </a:t>
            </a:r>
            <a:endParaRPr dirty="0">
              <a:latin typeface="Aleo" panose="020F0802020204030203" pitchFamily="34" charset="0"/>
            </a:endParaRPr>
          </a:p>
          <a:p>
            <a:pPr marL="342900" lvl="1" indent="0">
              <a:lnSpc>
                <a:spcPct val="150000"/>
              </a:lnSpc>
              <a:spcBef>
                <a:spcPts val="450"/>
              </a:spcBef>
              <a:buClr>
                <a:schemeClr val="accent1"/>
              </a:buClr>
              <a:buSzPts val="1800"/>
              <a:buNone/>
            </a:pPr>
            <a:endParaRPr sz="1350" dirty="0">
              <a:solidFill>
                <a:srgbClr val="3F3F3F"/>
              </a:solidFill>
              <a:latin typeface="Aleo" panose="020F0802020204030203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19" name="Shape 319"/>
          <p:cNvSpPr txBox="1">
            <a:spLocks noGrp="1"/>
          </p:cNvSpPr>
          <p:nvPr>
            <p:ph type="ftr" idx="11"/>
          </p:nvPr>
        </p:nvSpPr>
        <p:spPr>
          <a:xfrm>
            <a:off x="5791841" y="569450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defTabSz="685800"/>
            <a:r>
              <a:rPr lang="en-US" sz="67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 PETALS              AUTONOMOUS SUPPORTIVE INSTRUCTIONS</a:t>
            </a:r>
            <a:endParaRPr sz="675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Shape 320"/>
          <p:cNvSpPr txBox="1">
            <a:spLocks noGrp="1"/>
          </p:cNvSpPr>
          <p:nvPr>
            <p:ph type="sldNum" idx="12"/>
          </p:nvPr>
        </p:nvSpPr>
        <p:spPr>
          <a:xfrm>
            <a:off x="8949345" y="5702089"/>
            <a:ext cx="984019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defTabSz="685800"/>
            <a:fld id="{00000000-1234-1234-1234-123412341234}" type="slidenum">
              <a:rPr lang="en-US"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defTabSz="685800"/>
              <a:t>83</a:t>
            </a:fld>
            <a:endParaRPr sz="78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88" y="5721723"/>
            <a:ext cx="1450529" cy="61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7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1"/>
          <p:cNvSpPr txBox="1"/>
          <p:nvPr/>
        </p:nvSpPr>
        <p:spPr>
          <a:xfrm>
            <a:off x="3884937" y="3519077"/>
            <a:ext cx="7321216" cy="1192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Clr>
                <a:srgbClr val="128815"/>
              </a:buClr>
              <a:buSzPts val="2000"/>
              <a:buFont typeface="Arial"/>
              <a:buChar char="•"/>
            </a:pPr>
            <a:endParaRPr dirty="0">
              <a:solidFill>
                <a:srgbClr val="1288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defTabSz="685800"/>
            <a:r>
              <a:rPr lang="en-US" sz="67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 PETALS              AUTONOMOUS SUPPORTIVE INSTRUCTIONS</a:t>
            </a:r>
            <a:endParaRPr sz="675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defTabSz="685800"/>
            <a:fld id="{00000000-1234-1234-1234-123412341234}" type="slidenum">
              <a:rPr lang="en-US"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defTabSz="685800"/>
              <a:t>84</a:t>
            </a:fld>
            <a:endParaRPr sz="78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046662" y="2500017"/>
            <a:ext cx="7886700" cy="4357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 dirty="0">
              <a:solidFill>
                <a:srgbClr val="7030A0"/>
              </a:solidFill>
              <a:latin typeface="Calibri" panose="020F0502020204030204"/>
            </a:endParaRPr>
          </a:p>
        </p:txBody>
      </p:sp>
      <p:pic>
        <p:nvPicPr>
          <p:cNvPr id="2" name="Picture 1" descr="&lt;strong&gt;Physical&lt;/strong&gt; &lt;strong&gt;Education&lt;/strong&gt; Clipart | Clipart Panda - Free Clipart ...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0880"/>
          <a:stretch/>
        </p:blipFill>
        <p:spPr>
          <a:xfrm>
            <a:off x="9511415" y="4524100"/>
            <a:ext cx="513907" cy="850310"/>
          </a:xfrm>
          <a:prstGeom prst="rect">
            <a:avLst/>
          </a:prstGeom>
        </p:spPr>
      </p:pic>
      <p:pic>
        <p:nvPicPr>
          <p:cNvPr id="3" name="Picture 2" descr="Constantinos Charalambides Blog: October 20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749" y="3519076"/>
            <a:ext cx="1198007" cy="1086194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2282753" y="4401606"/>
            <a:ext cx="6280433" cy="1198531"/>
          </a:xfrm>
          <a:prstGeom prst="cloudCallout">
            <a:avLst>
              <a:gd name="adj1" fmla="val -40359"/>
              <a:gd name="adj2" fmla="val -1055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US" sz="1350" dirty="0">
                <a:solidFill>
                  <a:srgbClr val="000000"/>
                </a:solidFill>
                <a:latin typeface="Aleo" panose="020F0802020204030203" pitchFamily="34" charset="0"/>
                <a:ea typeface="Arial"/>
                <a:cs typeface="Arial"/>
              </a:rPr>
              <a:t>When you give instructions in gymnastics class, how you can provide a rationale for the benefits related to out-of-school (leisure time) physical activity, health and well-being?</a:t>
            </a:r>
            <a:endParaRPr lang="en-US" sz="1350" dirty="0">
              <a:solidFill>
                <a:srgbClr val="000000"/>
              </a:solidFill>
              <a:latin typeface="Aleo" panose="020F0802020204030203" pitchFamily="34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4896768" y="3313588"/>
            <a:ext cx="4802625" cy="982438"/>
          </a:xfrm>
          <a:prstGeom prst="cloudCallout">
            <a:avLst>
              <a:gd name="adj1" fmla="val 50310"/>
              <a:gd name="adj2" fmla="val 7095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128815"/>
              </a:buClr>
              <a:buSzPts val="2000"/>
            </a:pPr>
            <a:r>
              <a:rPr lang="fi-FI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 have a clear meaning/reason for the things we are doing!”</a:t>
            </a:r>
            <a:endParaRPr lang="fi-FI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07353" y="1221966"/>
            <a:ext cx="6453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i="1" dirty="0">
                <a:solidFill>
                  <a:srgbClr val="3F3F3F"/>
                </a:solidFill>
                <a:latin typeface="Aleo" panose="020F0802020204030203" pitchFamily="34" charset="0"/>
              </a:rPr>
              <a:t>Group discussions to generate ideas on how to provide rationales  to motivate students for in-class  and out of school physical activity </a:t>
            </a:r>
            <a:endParaRPr lang="en-US" dirty="0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03" y="987088"/>
            <a:ext cx="1428179" cy="1071134"/>
          </a:xfrm>
          <a:prstGeom prst="rect">
            <a:avLst/>
          </a:prstGeom>
        </p:spPr>
      </p:pic>
      <p:sp>
        <p:nvSpPr>
          <p:cNvPr id="14" name="Cloud Callout 13"/>
          <p:cNvSpPr/>
          <p:nvPr/>
        </p:nvSpPr>
        <p:spPr>
          <a:xfrm>
            <a:off x="2282752" y="2372172"/>
            <a:ext cx="6493819" cy="713343"/>
          </a:xfrm>
          <a:prstGeom prst="cloudCallout">
            <a:avLst>
              <a:gd name="adj1" fmla="val -40319"/>
              <a:gd name="adj2" fmla="val 1265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1" indent="-171450" defTabSz="685800">
              <a:lnSpc>
                <a:spcPct val="90000"/>
              </a:lnSpc>
              <a:spcBef>
                <a:spcPts val="375"/>
              </a:spcBef>
              <a:buClr>
                <a:srgbClr val="7030A0"/>
              </a:buClr>
              <a:buSzPts val="2800"/>
              <a:buFont typeface="Arial"/>
              <a:buChar char="•"/>
            </a:pPr>
            <a:r>
              <a:rPr lang="en-US" sz="1500" i="1" dirty="0">
                <a:solidFill>
                  <a:srgbClr val="000000"/>
                </a:solidFill>
                <a:latin typeface="Aleo" panose="020F0802020204030203" pitchFamily="34" charset="0"/>
                <a:ea typeface="Calibri"/>
                <a:cs typeface="Calibri"/>
                <a:sym typeface="Calibri"/>
              </a:rPr>
              <a:t>“What would be the reasons for students’ to engage in the task/activity?”</a:t>
            </a:r>
            <a:endParaRPr lang="en-US" sz="825" dirty="0">
              <a:solidFill>
                <a:srgbClr val="000000"/>
              </a:solidFill>
              <a:latin typeface="Aleo" panose="020F0802020204030203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88" y="5721723"/>
            <a:ext cx="1450529" cy="61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0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598814" y="1446416"/>
          <a:ext cx="9002683" cy="514859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48838">
                  <a:extLst>
                    <a:ext uri="{9D8B030D-6E8A-4147-A177-3AD203B41FA5}">
                      <a16:colId xmlns:a16="http://schemas.microsoft.com/office/drawing/2014/main" val="3684101107"/>
                    </a:ext>
                  </a:extLst>
                </a:gridCol>
                <a:gridCol w="2135855">
                  <a:extLst>
                    <a:ext uri="{9D8B030D-6E8A-4147-A177-3AD203B41FA5}">
                      <a16:colId xmlns:a16="http://schemas.microsoft.com/office/drawing/2014/main" val="3611289066"/>
                    </a:ext>
                  </a:extLst>
                </a:gridCol>
                <a:gridCol w="6117990">
                  <a:extLst>
                    <a:ext uri="{9D8B030D-6E8A-4147-A177-3AD203B41FA5}">
                      <a16:colId xmlns:a16="http://schemas.microsoft.com/office/drawing/2014/main" val="1806551860"/>
                    </a:ext>
                  </a:extLst>
                </a:gridCol>
              </a:tblGrid>
              <a:tr h="522365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Session</a:t>
                      </a:r>
                      <a:endParaRPr lang="fi-FI" sz="1400" dirty="0"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CONTENT</a:t>
                      </a:r>
                      <a:endParaRPr lang="fi-FI" sz="1400" dirty="0"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LEARNING OUTCOME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Teacher should be able to </a:t>
                      </a:r>
                      <a:endParaRPr lang="fi-FI" sz="1400" dirty="0" smtClean="0">
                        <a:effectLst/>
                        <a:latin typeface="Aleo" panose="020F080202020403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658073"/>
                  </a:ext>
                </a:extLst>
              </a:tr>
              <a:tr h="737458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1</a:t>
                      </a:r>
                      <a:endParaRPr lang="fi-FI" sz="1400" dirty="0">
                        <a:solidFill>
                          <a:schemeClr val="bg1"/>
                        </a:solidFill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Introduction info and added value of the training to their teaching practice</a:t>
                      </a:r>
                      <a:endParaRPr lang="fi-FI" sz="1400" dirty="0"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fi-FI" sz="1400" baseline="0" dirty="0" smtClean="0"/>
                        <a:t>- </a:t>
                      </a:r>
                      <a:r>
                        <a:rPr lang="fi-FI" sz="1400" baseline="0" dirty="0" err="1" smtClean="0"/>
                        <a:t>Identify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differences</a:t>
                      </a:r>
                      <a:r>
                        <a:rPr lang="fi-FI" sz="1400" baseline="0" dirty="0" smtClean="0"/>
                        <a:t> in </a:t>
                      </a:r>
                      <a:r>
                        <a:rPr lang="fi-FI" sz="1400" baseline="0" dirty="0" err="1" smtClean="0"/>
                        <a:t>inner</a:t>
                      </a:r>
                      <a:r>
                        <a:rPr lang="fi-FI" sz="1400" baseline="0" dirty="0" smtClean="0"/>
                        <a:t> and </a:t>
                      </a:r>
                      <a:r>
                        <a:rPr lang="fi-FI" sz="1400" baseline="0" dirty="0" err="1" smtClean="0"/>
                        <a:t>external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motivation</a:t>
                      </a:r>
                      <a:endParaRPr lang="fi-FI" sz="1400" baseline="0" dirty="0" smtClean="0"/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fi-FI" sz="1400" baseline="0" dirty="0" smtClean="0"/>
                        <a:t>- </a:t>
                      </a:r>
                      <a:r>
                        <a:rPr lang="fi-FI" sz="1400" baseline="0" dirty="0" err="1" smtClean="0"/>
                        <a:t>Identify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differences</a:t>
                      </a:r>
                      <a:r>
                        <a:rPr lang="fi-FI" sz="1400" baseline="0" dirty="0" smtClean="0"/>
                        <a:t> in </a:t>
                      </a:r>
                      <a:r>
                        <a:rPr lang="fi-FI" sz="1400" b="1" baseline="0" dirty="0" err="1" smtClean="0"/>
                        <a:t>autonomy-supportive</a:t>
                      </a:r>
                      <a:r>
                        <a:rPr lang="fi-FI" sz="1400" b="1" baseline="0" dirty="0" smtClean="0"/>
                        <a:t> and </a:t>
                      </a:r>
                      <a:r>
                        <a:rPr lang="fi-FI" sz="1400" b="1" baseline="0" dirty="0" err="1" smtClean="0"/>
                        <a:t>controlling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teaching</a:t>
                      </a:r>
                      <a:r>
                        <a:rPr lang="fi-FI" sz="1400" baseline="0" dirty="0" smtClean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782922"/>
                  </a:ext>
                </a:extLst>
              </a:tr>
              <a:tr h="952549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2</a:t>
                      </a:r>
                      <a:endParaRPr lang="fi-FI" sz="1400" dirty="0" smtClean="0">
                        <a:solidFill>
                          <a:schemeClr val="bg1"/>
                        </a:solidFill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err="1" smtClean="0"/>
                        <a:t>Autonomy</a:t>
                      </a:r>
                      <a:r>
                        <a:rPr lang="fi-FI" sz="1400" dirty="0" smtClean="0"/>
                        <a:t> </a:t>
                      </a:r>
                      <a:r>
                        <a:rPr lang="fi-FI" sz="1400" dirty="0" err="1" smtClean="0"/>
                        <a:t>Sup</a:t>
                      </a:r>
                      <a:r>
                        <a:rPr lang="fi-FI" sz="1400" dirty="0" smtClean="0"/>
                        <a:t>. </a:t>
                      </a:r>
                      <a:r>
                        <a:rPr lang="fi-FI" sz="1400" dirty="0" err="1" smtClean="0"/>
                        <a:t>Techniques</a:t>
                      </a:r>
                      <a:r>
                        <a:rPr lang="fi-FI" sz="1400" dirty="0" smtClean="0"/>
                        <a:t> (AST) - </a:t>
                      </a:r>
                      <a:r>
                        <a:rPr lang="fi-FI" sz="1400" dirty="0" err="1" smtClean="0"/>
                        <a:t>Information</a:t>
                      </a:r>
                      <a:r>
                        <a:rPr lang="fi-FI" sz="1400" dirty="0" smtClean="0"/>
                        <a:t> provision &amp; </a:t>
                      </a:r>
                      <a:r>
                        <a:rPr lang="fi-FI" sz="1400" dirty="0" err="1" smtClean="0"/>
                        <a:t>Change</a:t>
                      </a:r>
                      <a:r>
                        <a:rPr lang="fi-FI" sz="1400" dirty="0" smtClean="0"/>
                        <a:t> </a:t>
                      </a:r>
                      <a:r>
                        <a:rPr lang="fi-FI" sz="1400" dirty="0" err="1" smtClean="0"/>
                        <a:t>talk</a:t>
                      </a:r>
                      <a:r>
                        <a:rPr lang="fi-FI" sz="1400" dirty="0" smtClean="0"/>
                        <a:t> </a:t>
                      </a:r>
                      <a:r>
                        <a:rPr lang="fi-FI" sz="1400" dirty="0" err="1" smtClean="0"/>
                        <a:t>activities</a:t>
                      </a:r>
                      <a:endParaRPr lang="fi-FI" sz="1400" dirty="0" smtClean="0"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- </a:t>
                      </a:r>
                      <a:r>
                        <a:rPr lang="fi-FI" sz="1400" b="1" dirty="0" err="1" smtClean="0"/>
                        <a:t>Name</a:t>
                      </a:r>
                      <a:r>
                        <a:rPr lang="fi-FI" sz="1400" b="1" baseline="0" dirty="0" smtClean="0"/>
                        <a:t> </a:t>
                      </a:r>
                      <a:r>
                        <a:rPr lang="fi-FI" sz="1400" b="1" baseline="0" dirty="0" err="1" smtClean="0"/>
                        <a:t>seven</a:t>
                      </a:r>
                      <a:r>
                        <a:rPr lang="fi-FI" sz="1400" b="1" baseline="0" dirty="0" smtClean="0"/>
                        <a:t> </a:t>
                      </a:r>
                      <a:r>
                        <a:rPr lang="fi-FI" sz="1400" b="1" baseline="0" dirty="0" err="1" smtClean="0"/>
                        <a:t>key</a:t>
                      </a:r>
                      <a:r>
                        <a:rPr lang="fi-FI" sz="1400" b="1" baseline="0" dirty="0" smtClean="0"/>
                        <a:t> </a:t>
                      </a:r>
                      <a:r>
                        <a:rPr lang="fi-FI" sz="1400" b="1" baseline="0" dirty="0" err="1" smtClean="0"/>
                        <a:t>techniques</a:t>
                      </a:r>
                      <a:r>
                        <a:rPr lang="fi-FI" sz="1400" b="1" baseline="0" dirty="0" smtClean="0"/>
                        <a:t> </a:t>
                      </a:r>
                      <a:r>
                        <a:rPr lang="fi-FI" sz="1400" baseline="0" dirty="0" smtClean="0"/>
                        <a:t>of </a:t>
                      </a:r>
                      <a:r>
                        <a:rPr lang="fi-FI" sz="1400" baseline="0" dirty="0" err="1" smtClean="0"/>
                        <a:t>autonomy-supportive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teaching</a:t>
                      </a:r>
                      <a:r>
                        <a:rPr lang="fi-FI" sz="1400" baseline="0" dirty="0" smtClean="0"/>
                        <a:t> (AST)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521729"/>
                  </a:ext>
                </a:extLst>
              </a:tr>
              <a:tr h="713708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3</a:t>
                      </a:r>
                      <a:endParaRPr lang="fi-FI" sz="1400" dirty="0" smtClean="0">
                        <a:solidFill>
                          <a:schemeClr val="bg1"/>
                        </a:solidFill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AST - </a:t>
                      </a:r>
                      <a:r>
                        <a:rPr lang="fi-FI" sz="1400" dirty="0" err="1" smtClean="0"/>
                        <a:t>Providing</a:t>
                      </a:r>
                      <a:r>
                        <a:rPr lang="fi-FI" sz="1400" dirty="0" smtClean="0"/>
                        <a:t> </a:t>
                      </a:r>
                      <a:r>
                        <a:rPr lang="fi-FI" sz="1400" dirty="0" err="1" smtClean="0"/>
                        <a:t>instructions</a:t>
                      </a:r>
                      <a:endParaRPr lang="fi-FI" sz="1400" dirty="0" smtClean="0"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- Identify </a:t>
                      </a:r>
                      <a:r>
                        <a:rPr lang="en-US" sz="1400" b="1" dirty="0" smtClean="0">
                          <a:effectLst/>
                        </a:rPr>
                        <a:t>instructional practices</a:t>
                      </a:r>
                      <a:r>
                        <a:rPr lang="en-US" sz="1400" baseline="0" dirty="0" smtClean="0">
                          <a:effectLst/>
                        </a:rPr>
                        <a:t> in which AST could be used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- Organize and communicate lesson practices in a way which supports students’ feeling of autonomy</a:t>
                      </a:r>
                      <a:endParaRPr lang="fi-FI" sz="1400" dirty="0" smtClean="0">
                        <a:effectLst/>
                        <a:latin typeface="Aleo" panose="020F080202020403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347413"/>
                  </a:ext>
                </a:extLst>
              </a:tr>
              <a:tr h="5223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 smtClean="0">
                        <a:solidFill>
                          <a:schemeClr val="bg1"/>
                        </a:solidFill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AST - Providing Feedback, Encouragement and Praise </a:t>
                      </a:r>
                      <a:endParaRPr lang="en-US" sz="1400" dirty="0" smtClean="0"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</a:rPr>
                        <a:t>- Identify</a:t>
                      </a:r>
                      <a:r>
                        <a:rPr lang="en-US" sz="1400" baseline="0" dirty="0" smtClean="0">
                          <a:effectLst/>
                        </a:rPr>
                        <a:t> situations relating to </a:t>
                      </a:r>
                      <a:r>
                        <a:rPr lang="fi-FI" sz="1400" b="1" dirty="0" smtClean="0"/>
                        <a:t>feedback, </a:t>
                      </a:r>
                      <a:r>
                        <a:rPr lang="fi-FI" sz="1400" b="1" dirty="0" err="1" smtClean="0"/>
                        <a:t>encouragement</a:t>
                      </a:r>
                      <a:r>
                        <a:rPr lang="fi-FI" sz="1400" b="1" dirty="0" smtClean="0"/>
                        <a:t> and </a:t>
                      </a:r>
                      <a:r>
                        <a:rPr lang="fi-FI" sz="1400" b="1" dirty="0" err="1" smtClean="0"/>
                        <a:t>praise</a:t>
                      </a:r>
                      <a:r>
                        <a:rPr lang="fi-FI" sz="1400" b="0" baseline="0" dirty="0" smtClean="0"/>
                        <a:t> in </a:t>
                      </a:r>
                      <a:r>
                        <a:rPr lang="fi-FI" sz="1400" b="0" baseline="0" dirty="0" err="1" smtClean="0"/>
                        <a:t>which</a:t>
                      </a:r>
                      <a:r>
                        <a:rPr lang="fi-FI" sz="1400" b="0" baseline="0" dirty="0" smtClean="0"/>
                        <a:t> AST </a:t>
                      </a:r>
                      <a:r>
                        <a:rPr lang="fi-FI" sz="1400" b="0" baseline="0" dirty="0" err="1" smtClean="0"/>
                        <a:t>could</a:t>
                      </a:r>
                      <a:r>
                        <a:rPr lang="fi-FI" sz="1400" b="0" baseline="0" dirty="0" smtClean="0"/>
                        <a:t> </a:t>
                      </a:r>
                      <a:r>
                        <a:rPr lang="fi-FI" sz="1400" b="0" baseline="0" dirty="0" err="1" smtClean="0"/>
                        <a:t>be</a:t>
                      </a:r>
                      <a:r>
                        <a:rPr lang="fi-FI" sz="1400" b="0" baseline="0" dirty="0" smtClean="0"/>
                        <a:t> </a:t>
                      </a:r>
                      <a:r>
                        <a:rPr lang="fi-FI" sz="1400" b="0" baseline="0" dirty="0" err="1" smtClean="0"/>
                        <a:t>used</a:t>
                      </a:r>
                      <a:endParaRPr lang="fi-FI" sz="1400" dirty="0" smtClean="0"/>
                    </a:p>
                    <a:p>
                      <a:r>
                        <a:rPr lang="fi-FI" sz="1400" dirty="0" smtClean="0"/>
                        <a:t>- </a:t>
                      </a:r>
                      <a:r>
                        <a:rPr lang="fi-FI" sz="1400" dirty="0" err="1" smtClean="0"/>
                        <a:t>Communicate</a:t>
                      </a:r>
                      <a:r>
                        <a:rPr lang="fi-FI" sz="1400" dirty="0" smtClean="0"/>
                        <a:t> </a:t>
                      </a:r>
                      <a:r>
                        <a:rPr lang="fi-FI" sz="1400" b="0" dirty="0" smtClean="0"/>
                        <a:t>feedback, </a:t>
                      </a:r>
                      <a:r>
                        <a:rPr lang="fi-FI" sz="1400" b="0" dirty="0" err="1" smtClean="0"/>
                        <a:t>encouragement</a:t>
                      </a:r>
                      <a:r>
                        <a:rPr lang="fi-FI" sz="1400" b="0" dirty="0" smtClean="0"/>
                        <a:t> and </a:t>
                      </a:r>
                      <a:r>
                        <a:rPr lang="fi-FI" sz="1400" b="0" dirty="0" err="1" smtClean="0"/>
                        <a:t>praise</a:t>
                      </a:r>
                      <a:r>
                        <a:rPr lang="fi-FI" sz="1400" b="0" dirty="0" smtClean="0"/>
                        <a:t> </a:t>
                      </a:r>
                      <a:r>
                        <a:rPr lang="fi-FI" sz="1400" dirty="0" smtClean="0"/>
                        <a:t>in a </a:t>
                      </a:r>
                      <a:r>
                        <a:rPr lang="fi-FI" sz="1400" dirty="0" err="1" smtClean="0"/>
                        <a:t>way</a:t>
                      </a:r>
                      <a:r>
                        <a:rPr lang="fi-FI" sz="1400" dirty="0" smtClean="0"/>
                        <a:t> </a:t>
                      </a:r>
                      <a:r>
                        <a:rPr lang="fi-FI" sz="1400" dirty="0" err="1" smtClean="0"/>
                        <a:t>that</a:t>
                      </a:r>
                      <a:r>
                        <a:rPr lang="fi-FI" sz="1400" dirty="0" smtClean="0"/>
                        <a:t> </a:t>
                      </a:r>
                      <a:r>
                        <a:rPr lang="fi-FI" sz="1400" dirty="0" err="1" smtClean="0"/>
                        <a:t>supports</a:t>
                      </a:r>
                      <a:r>
                        <a:rPr lang="fi-FI" sz="1400" dirty="0" smtClean="0"/>
                        <a:t> </a:t>
                      </a:r>
                      <a:r>
                        <a:rPr lang="fi-FI" sz="1400" dirty="0" err="1" smtClean="0"/>
                        <a:t>student’s</a:t>
                      </a:r>
                      <a:r>
                        <a:rPr lang="fi-FI" sz="1400" dirty="0" smtClean="0"/>
                        <a:t> </a:t>
                      </a:r>
                      <a:r>
                        <a:rPr lang="fi-FI" sz="1400" dirty="0" err="1" smtClean="0"/>
                        <a:t>feeling</a:t>
                      </a:r>
                      <a:r>
                        <a:rPr lang="fi-FI" sz="1400" dirty="0" smtClean="0"/>
                        <a:t> of </a:t>
                      </a:r>
                      <a:r>
                        <a:rPr lang="fi-FI" sz="1400" dirty="0" err="1" smtClean="0"/>
                        <a:t>autonomy</a:t>
                      </a:r>
                      <a:endParaRPr lang="fi-FI" sz="1400" dirty="0">
                        <a:latin typeface="Aleo" panose="020F08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531"/>
                  </a:ext>
                </a:extLst>
              </a:tr>
              <a:tr h="73745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 smtClean="0">
                        <a:solidFill>
                          <a:schemeClr val="bg1"/>
                        </a:solidFill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Responding to students Discipline &amp; Off-task </a:t>
                      </a:r>
                      <a:r>
                        <a:rPr lang="en-US" sz="1400" dirty="0" err="1" smtClean="0"/>
                        <a:t>behaviours</a:t>
                      </a:r>
                      <a:endParaRPr lang="en-US" sz="1400" dirty="0" smtClean="0"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 Identify situations relating to students’ </a:t>
                      </a:r>
                      <a:r>
                        <a:rPr lang="en-US" sz="1400" b="1" dirty="0" smtClean="0">
                          <a:effectLst/>
                        </a:rPr>
                        <a:t>misbehavior</a:t>
                      </a:r>
                      <a:r>
                        <a:rPr lang="en-US" sz="1400" b="1" baseline="0" dirty="0" smtClean="0">
                          <a:effectLst/>
                        </a:rPr>
                        <a:t> and motivational problems </a:t>
                      </a:r>
                      <a:r>
                        <a:rPr lang="en-US" sz="1400" baseline="0" dirty="0" smtClean="0">
                          <a:effectLst/>
                        </a:rPr>
                        <a:t>in which AST could be used</a:t>
                      </a:r>
                      <a:endParaRPr lang="en-US" sz="1400" dirty="0" smtClean="0">
                        <a:effectLst/>
                      </a:endParaRPr>
                    </a:p>
                  </a:txBody>
                  <a:tcPr marL="61891" marR="61891" marT="0" marB="0"/>
                </a:tc>
                <a:extLst>
                  <a:ext uri="{0D108BD9-81ED-4DB2-BD59-A6C34878D82A}">
                    <a16:rowId xmlns:a16="http://schemas.microsoft.com/office/drawing/2014/main" val="927397729"/>
                  </a:ext>
                </a:extLst>
              </a:tr>
              <a:tr h="5223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 smtClean="0">
                        <a:solidFill>
                          <a:schemeClr val="bg1"/>
                        </a:solidFill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Building </a:t>
                      </a:r>
                      <a:r>
                        <a:rPr lang="en-US" sz="1400" dirty="0" err="1" smtClean="0"/>
                        <a:t>personalised</a:t>
                      </a:r>
                      <a:r>
                        <a:rPr lang="en-US" sz="1400" dirty="0" smtClean="0"/>
                        <a:t> AST action plans</a:t>
                      </a:r>
                      <a:endParaRPr lang="en-US" sz="1400" dirty="0" smtClean="0"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 smtClean="0">
                          <a:effectLst/>
                        </a:rPr>
                        <a:t>- </a:t>
                      </a:r>
                      <a:r>
                        <a:rPr lang="fi-FI" sz="1400" b="1" dirty="0" smtClean="0">
                          <a:effectLst/>
                        </a:rPr>
                        <a:t>Plan and </a:t>
                      </a:r>
                      <a:r>
                        <a:rPr lang="fi-FI" sz="1400" b="1" dirty="0" err="1" smtClean="0">
                          <a:effectLst/>
                        </a:rPr>
                        <a:t>apply</a:t>
                      </a:r>
                      <a:r>
                        <a:rPr lang="fi-FI" sz="1400" b="1" dirty="0" smtClean="0">
                          <a:effectLst/>
                        </a:rPr>
                        <a:t> </a:t>
                      </a:r>
                      <a:r>
                        <a:rPr lang="fi-FI" sz="1400" dirty="0" err="1" smtClean="0">
                          <a:effectLst/>
                        </a:rPr>
                        <a:t>autonomy</a:t>
                      </a:r>
                      <a:r>
                        <a:rPr lang="fi-FI" sz="1400" dirty="0" smtClean="0">
                          <a:effectLst/>
                        </a:rPr>
                        <a:t> </a:t>
                      </a:r>
                      <a:r>
                        <a:rPr lang="fi-FI" sz="1400" dirty="0" err="1" smtClean="0">
                          <a:effectLst/>
                        </a:rPr>
                        <a:t>supportive</a:t>
                      </a:r>
                      <a:r>
                        <a:rPr lang="fi-FI" sz="1400" dirty="0" smtClean="0">
                          <a:effectLst/>
                        </a:rPr>
                        <a:t> </a:t>
                      </a:r>
                      <a:r>
                        <a:rPr lang="fi-FI" sz="1400" dirty="0" err="1" smtClean="0">
                          <a:effectLst/>
                        </a:rPr>
                        <a:t>teaching</a:t>
                      </a:r>
                      <a:r>
                        <a:rPr lang="fi-FI" sz="1400" dirty="0" smtClean="0">
                          <a:effectLst/>
                        </a:rPr>
                        <a:t> </a:t>
                      </a:r>
                      <a:r>
                        <a:rPr lang="fi-FI" sz="1400" dirty="0" err="1" smtClean="0">
                          <a:effectLst/>
                        </a:rPr>
                        <a:t>practices</a:t>
                      </a:r>
                      <a:r>
                        <a:rPr lang="fi-FI" sz="1400" dirty="0" smtClean="0">
                          <a:effectLst/>
                        </a:rPr>
                        <a:t> in </a:t>
                      </a:r>
                      <a:r>
                        <a:rPr lang="fi-FI" sz="1400" dirty="0" err="1" smtClean="0">
                          <a:effectLst/>
                        </a:rPr>
                        <a:t>their</a:t>
                      </a:r>
                      <a:r>
                        <a:rPr lang="fi-FI" sz="1400" dirty="0" smtClean="0">
                          <a:effectLst/>
                        </a:rPr>
                        <a:t> </a:t>
                      </a:r>
                      <a:r>
                        <a:rPr lang="fi-FI" sz="1400" dirty="0" err="1" smtClean="0">
                          <a:effectLst/>
                        </a:rPr>
                        <a:t>everyday</a:t>
                      </a:r>
                      <a:r>
                        <a:rPr lang="fi-FI" sz="1400" dirty="0" smtClean="0">
                          <a:effectLst/>
                        </a:rPr>
                        <a:t> PE </a:t>
                      </a:r>
                      <a:r>
                        <a:rPr lang="fi-FI" sz="1400" dirty="0" err="1" smtClean="0">
                          <a:effectLst/>
                        </a:rPr>
                        <a:t>teaching</a:t>
                      </a:r>
                      <a:r>
                        <a:rPr lang="fi-FI" sz="1400" dirty="0" smtClean="0">
                          <a:effectLst/>
                        </a:rPr>
                        <a:t> routine </a:t>
                      </a:r>
                      <a:endParaRPr lang="fi-FI" sz="1400" dirty="0">
                        <a:effectLst/>
                        <a:latin typeface="Aleo" panose="020F080202020403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1" marR="61891" marT="0" marB="0"/>
                </a:tc>
                <a:extLst>
                  <a:ext uri="{0D108BD9-81ED-4DB2-BD59-A6C34878D82A}">
                    <a16:rowId xmlns:a16="http://schemas.microsoft.com/office/drawing/2014/main" val="1552348799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88" y="5721723"/>
            <a:ext cx="1450529" cy="6178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8247" y="611840"/>
            <a:ext cx="2729753" cy="490818"/>
          </a:xfrm>
          <a:prstGeom prst="rect">
            <a:avLst/>
          </a:prstGeom>
          <a:solidFill>
            <a:srgbClr val="976A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US" sz="21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IMPLEMENTATION</a:t>
            </a:r>
            <a:endParaRPr lang="en-US" sz="210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124057"/>
            <a:ext cx="5785596" cy="1325563"/>
          </a:xfrm>
        </p:spPr>
        <p:txBody>
          <a:bodyPr/>
          <a:lstStyle/>
          <a:p>
            <a:r>
              <a:rPr lang="fi-FI" dirty="0" err="1" smtClean="0"/>
              <a:t>Contents</a:t>
            </a:r>
            <a:r>
              <a:rPr lang="fi-FI" dirty="0" smtClean="0"/>
              <a:t> and </a:t>
            </a:r>
            <a:r>
              <a:rPr lang="fi-FI" dirty="0" err="1" smtClean="0"/>
              <a:t>learning</a:t>
            </a:r>
            <a:r>
              <a:rPr lang="fi-FI" dirty="0" smtClean="0"/>
              <a:t> </a:t>
            </a:r>
            <a:r>
              <a:rPr lang="fi-FI" dirty="0" err="1" smtClean="0"/>
              <a:t>outcomes</a:t>
            </a:r>
            <a:endParaRPr lang="fi-FI" dirty="0"/>
          </a:p>
        </p:txBody>
      </p:sp>
      <p:sp>
        <p:nvSpPr>
          <p:cNvPr id="5" name="Rectangle 4"/>
          <p:cNvSpPr/>
          <p:nvPr/>
        </p:nvSpPr>
        <p:spPr>
          <a:xfrm>
            <a:off x="1598810" y="6093229"/>
            <a:ext cx="9002686" cy="5153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i-FI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98810" y="5361709"/>
            <a:ext cx="9002686" cy="12469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i-FI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98811" y="4405746"/>
            <a:ext cx="9002684" cy="22028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i-FI" sz="135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4493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 txBox="1">
            <a:spLocks noGrp="1"/>
          </p:cNvSpPr>
          <p:nvPr>
            <p:ph type="body" idx="2"/>
          </p:nvPr>
        </p:nvSpPr>
        <p:spPr>
          <a:xfrm>
            <a:off x="6987141" y="3130286"/>
            <a:ext cx="3479114" cy="10283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34275" rIns="0" bIns="34275" rtlCol="0" anchor="t" anchorCtr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1050"/>
              </a:spcBef>
              <a:buNone/>
            </a:pPr>
            <a:r>
              <a:rPr lang="fi-FI" sz="2100" b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WE PROVIDE FEEDBACK, ENCOURAGEMENT AND PRAISE</a:t>
            </a:r>
            <a:endParaRPr lang="fi-FI" sz="2100" b="1" dirty="0">
              <a:solidFill>
                <a:srgbClr val="7030A0"/>
              </a:solidFill>
            </a:endParaRPr>
          </a:p>
        </p:txBody>
      </p:sp>
      <p:sp>
        <p:nvSpPr>
          <p:cNvPr id="144" name="Google Shape;144;p17"/>
          <p:cNvSpPr/>
          <p:nvPr/>
        </p:nvSpPr>
        <p:spPr>
          <a:xfrm>
            <a:off x="5930008" y="2378480"/>
            <a:ext cx="607950" cy="2680875"/>
          </a:xfrm>
          <a:prstGeom prst="rightBrace">
            <a:avLst>
              <a:gd name="adj1" fmla="val 8333"/>
              <a:gd name="adj2" fmla="val 50000"/>
            </a:avLst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endParaRPr sz="13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7"/>
          <p:cNvSpPr txBox="1">
            <a:spLocks noGrp="1"/>
          </p:cNvSpPr>
          <p:nvPr>
            <p:ph type="ftr" idx="11"/>
          </p:nvPr>
        </p:nvSpPr>
        <p:spPr>
          <a:xfrm>
            <a:off x="4463206" y="5702090"/>
            <a:ext cx="3617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defTabSz="685800"/>
            <a:r>
              <a:rPr lang="en-US" sz="675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 PETALS                        AUTONOMY SUPPORT: WHAT AND WHY </a:t>
            </a:r>
            <a:endParaRPr sz="675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7"/>
          <p:cNvSpPr txBox="1">
            <a:spLocks noGrp="1"/>
          </p:cNvSpPr>
          <p:nvPr>
            <p:ph type="sldNum" idx="12"/>
          </p:nvPr>
        </p:nvSpPr>
        <p:spPr>
          <a:xfrm>
            <a:off x="9123912" y="5702090"/>
            <a:ext cx="983925" cy="2738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defTabSz="685800"/>
            <a:fld id="{00000000-1234-1234-1234-123412341234}" type="slidenum">
              <a:rPr lang="en-US"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defTabSz="685800"/>
              <a:t>86</a:t>
            </a:fld>
            <a:endParaRPr sz="78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6993" y="1136767"/>
            <a:ext cx="347841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2100" b="1" dirty="0">
                <a:solidFill>
                  <a:srgbClr val="262626"/>
                </a:solidFill>
                <a:latin typeface="Calibri" panose="020F0502020204030204"/>
              </a:rPr>
              <a:t>E.G. THE FOLLOWING KEY TECHNIQUES CAN BE USED WHEN… </a:t>
            </a:r>
            <a:endParaRPr lang="fi-FI" sz="21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9" name="Kuvatekstiellipsi 8"/>
          <p:cNvSpPr/>
          <p:nvPr/>
        </p:nvSpPr>
        <p:spPr>
          <a:xfrm>
            <a:off x="5720311" y="4333282"/>
            <a:ext cx="4893657" cy="1067993"/>
          </a:xfrm>
          <a:prstGeom prst="wedgeEllipseCallout">
            <a:avLst>
              <a:gd name="adj1" fmla="val -68796"/>
              <a:gd name="adj2" fmla="val -412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lnSpc>
                <a:spcPct val="90000"/>
              </a:lnSpc>
              <a:spcBef>
                <a:spcPts val="450"/>
              </a:spcBef>
              <a:buClr>
                <a:srgbClr val="5B9BD5"/>
              </a:buClr>
              <a:buSzPts val="1800"/>
            </a:pPr>
            <a:r>
              <a:rPr lang="fi-FI" sz="1500" dirty="0">
                <a:solidFill>
                  <a:srgbClr val="000000"/>
                </a:solidFill>
                <a:latin typeface="Calibri" panose="020F0502020204030204"/>
                <a:ea typeface="Arial"/>
                <a:cs typeface="Arial"/>
              </a:rPr>
              <a:t>“</a:t>
            </a:r>
            <a:r>
              <a:rPr lang="fi-FI" sz="1500" dirty="0" err="1">
                <a:solidFill>
                  <a:srgbClr val="000000"/>
                </a:solidFill>
                <a:latin typeface="Calibri" panose="020F0502020204030204"/>
                <a:ea typeface="Arial"/>
                <a:cs typeface="Arial"/>
              </a:rPr>
              <a:t>Good</a:t>
            </a:r>
            <a:r>
              <a:rPr lang="fi-FI" sz="1500" dirty="0">
                <a:solidFill>
                  <a:srgbClr val="000000"/>
                </a:solidFill>
                <a:latin typeface="Calibri" panose="020F0502020204030204"/>
                <a:ea typeface="Arial"/>
                <a:cs typeface="Arial"/>
              </a:rPr>
              <a:t>, </a:t>
            </a:r>
            <a:r>
              <a:rPr lang="fi-FI" sz="1500" dirty="0" err="1">
                <a:solidFill>
                  <a:srgbClr val="000000"/>
                </a:solidFill>
                <a:latin typeface="Calibri" panose="020F0502020204030204"/>
                <a:ea typeface="Arial"/>
                <a:cs typeface="Arial"/>
              </a:rPr>
              <a:t>take</a:t>
            </a:r>
            <a:r>
              <a:rPr lang="fi-FI" sz="1500" dirty="0">
                <a:solidFill>
                  <a:srgbClr val="000000"/>
                </a:solidFill>
                <a:latin typeface="Calibri" panose="020F0502020204030204"/>
                <a:ea typeface="Arial"/>
                <a:cs typeface="Arial"/>
              </a:rPr>
              <a:t> </a:t>
            </a:r>
            <a:r>
              <a:rPr lang="fi-FI" sz="1500" dirty="0" err="1">
                <a:solidFill>
                  <a:srgbClr val="000000"/>
                </a:solidFill>
                <a:latin typeface="Calibri" panose="020F0502020204030204"/>
                <a:ea typeface="Arial"/>
                <a:cs typeface="Arial"/>
              </a:rPr>
              <a:t>your</a:t>
            </a:r>
            <a:r>
              <a:rPr lang="fi-FI" sz="1500" dirty="0">
                <a:solidFill>
                  <a:srgbClr val="000000"/>
                </a:solidFill>
                <a:latin typeface="Calibri" panose="020F0502020204030204"/>
                <a:ea typeface="Arial"/>
                <a:cs typeface="Arial"/>
              </a:rPr>
              <a:t> </a:t>
            </a:r>
            <a:r>
              <a:rPr lang="fi-FI" sz="1500" dirty="0" err="1">
                <a:solidFill>
                  <a:srgbClr val="000000"/>
                </a:solidFill>
                <a:latin typeface="Calibri" panose="020F0502020204030204"/>
                <a:ea typeface="Arial"/>
                <a:cs typeface="Arial"/>
              </a:rPr>
              <a:t>time</a:t>
            </a:r>
            <a:r>
              <a:rPr lang="fi-FI" sz="1500" dirty="0">
                <a:solidFill>
                  <a:srgbClr val="000000"/>
                </a:solidFill>
                <a:latin typeface="Calibri" panose="020F0502020204030204"/>
                <a:ea typeface="Arial"/>
                <a:cs typeface="Arial"/>
              </a:rPr>
              <a:t>!”</a:t>
            </a:r>
          </a:p>
          <a:p>
            <a:pPr defTabSz="685800">
              <a:lnSpc>
                <a:spcPct val="90000"/>
              </a:lnSpc>
              <a:spcBef>
                <a:spcPts val="450"/>
              </a:spcBef>
              <a:buClr>
                <a:srgbClr val="5B9BD5"/>
              </a:buClr>
              <a:buSzPts val="1800"/>
            </a:pPr>
            <a:r>
              <a:rPr lang="en-US" sz="1500" dirty="0">
                <a:solidFill>
                  <a:srgbClr val="000000"/>
                </a:solidFill>
                <a:latin typeface="Calibri" panose="020F0502020204030204"/>
              </a:rPr>
              <a:t>"I'm going to leave this up to you to discover on your own"</a:t>
            </a:r>
          </a:p>
        </p:txBody>
      </p:sp>
      <p:sp>
        <p:nvSpPr>
          <p:cNvPr id="10" name="Kuvatekstiellipsi 9"/>
          <p:cNvSpPr/>
          <p:nvPr/>
        </p:nvSpPr>
        <p:spPr>
          <a:xfrm>
            <a:off x="5544274" y="1313713"/>
            <a:ext cx="4369606" cy="1639627"/>
          </a:xfrm>
          <a:prstGeom prst="wedgeEllipseCallout">
            <a:avLst>
              <a:gd name="adj1" fmla="val -43319"/>
              <a:gd name="adj2" fmla="val 544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8036" lvl="1" indent="-137160" defTabSz="685800">
              <a:spcBef>
                <a:spcPts val="450"/>
              </a:spcBef>
              <a:buFont typeface="Noto Sans Symbols"/>
              <a:buChar char="✓"/>
            </a:pPr>
            <a:r>
              <a:rPr lang="en-US" sz="1500" dirty="0">
                <a:solidFill>
                  <a:srgbClr val="000000"/>
                </a:solidFill>
                <a:latin typeface="Calibri" panose="020F0502020204030204"/>
                <a:ea typeface="Arial"/>
                <a:cs typeface="Arial"/>
              </a:rPr>
              <a:t>“Great job, would you like it still to fly even farther?” Ok, then you can try…</a:t>
            </a:r>
            <a:endParaRPr lang="fi-FI" sz="1500" dirty="0">
              <a:solidFill>
                <a:srgbClr val="000000"/>
              </a:solidFill>
              <a:latin typeface="Calibri" panose="020F0502020204030204"/>
              <a:ea typeface="Arial"/>
              <a:cs typeface="Arial"/>
            </a:endParaRPr>
          </a:p>
          <a:p>
            <a:pPr marL="288036" lvl="1" indent="-137160" defTabSz="685800">
              <a:spcBef>
                <a:spcPts val="450"/>
              </a:spcBef>
              <a:buFont typeface="Noto Sans Symbols"/>
              <a:buChar char="✓"/>
            </a:pPr>
            <a:r>
              <a:rPr lang="en-US" sz="1500" dirty="0">
                <a:solidFill>
                  <a:srgbClr val="000000"/>
                </a:solidFill>
                <a:latin typeface="Calibri" panose="020F0502020204030204"/>
                <a:ea typeface="Arial"/>
                <a:cs typeface="Arial"/>
              </a:rPr>
              <a:t>“Good job, you searched for the open space nicely!” “That was a great idea / move!”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292089" y="2607966"/>
            <a:ext cx="3703320" cy="2793308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763" indent="-385763">
              <a:buClr>
                <a:srgbClr val="5B9BD5"/>
              </a:buClr>
              <a:buFont typeface="Calibri" panose="020F0502020204030204" pitchFamily="34" charset="0"/>
              <a:buAutoNum type="arabicPeriod"/>
            </a:pPr>
            <a:r>
              <a:rPr lang="fi-FI" sz="1500" dirty="0" err="1">
                <a:solidFill>
                  <a:srgbClr val="FFFFFF">
                    <a:lumMod val="75000"/>
                  </a:srgbClr>
                </a:solidFill>
                <a:latin typeface="Aleo" panose="020F0802020204030203" pitchFamily="34" charset="0"/>
              </a:rPr>
              <a:t>Providing</a:t>
            </a:r>
            <a:r>
              <a:rPr lang="fi-FI" sz="1500" dirty="0">
                <a:solidFill>
                  <a:srgbClr val="FFFFFF">
                    <a:lumMod val="75000"/>
                  </a:srgbClr>
                </a:solidFill>
                <a:latin typeface="Aleo" panose="020F0802020204030203" pitchFamily="34" charset="0"/>
              </a:rPr>
              <a:t> </a:t>
            </a:r>
            <a:r>
              <a:rPr lang="fi-FI" sz="1500" dirty="0" err="1">
                <a:solidFill>
                  <a:srgbClr val="FFFFFF">
                    <a:lumMod val="75000"/>
                  </a:srgbClr>
                </a:solidFill>
                <a:latin typeface="Aleo" panose="020F0802020204030203" pitchFamily="34" charset="0"/>
              </a:rPr>
              <a:t>rationale</a:t>
            </a:r>
            <a:endParaRPr lang="fi-FI" sz="1500" dirty="0">
              <a:solidFill>
                <a:srgbClr val="FFFFFF">
                  <a:lumMod val="75000"/>
                </a:srgbClr>
              </a:solidFill>
              <a:latin typeface="Aleo" panose="020F0802020204030203" pitchFamily="34" charset="0"/>
            </a:endParaRPr>
          </a:p>
          <a:p>
            <a:pPr marL="385763" indent="-385763">
              <a:buClr>
                <a:srgbClr val="5B9BD5"/>
              </a:buClr>
              <a:buFont typeface="Calibri" panose="020F0502020204030204" pitchFamily="34" charset="0"/>
              <a:buAutoNum type="arabicPeriod"/>
            </a:pPr>
            <a:r>
              <a:rPr lang="fi-FI" sz="1500" dirty="0">
                <a:solidFill>
                  <a:srgbClr val="7030A0"/>
                </a:solidFill>
                <a:latin typeface="Aleo" panose="020F0802020204030203" pitchFamily="34" charset="0"/>
              </a:rPr>
              <a:t>Using </a:t>
            </a:r>
            <a:r>
              <a:rPr lang="fi-FI" sz="1500" dirty="0" err="1">
                <a:solidFill>
                  <a:srgbClr val="7030A0"/>
                </a:solidFill>
                <a:latin typeface="Aleo" panose="020F0802020204030203" pitchFamily="34" charset="0"/>
              </a:rPr>
              <a:t>non-controlling</a:t>
            </a:r>
            <a:r>
              <a:rPr lang="fi-FI" sz="1500" dirty="0">
                <a:solidFill>
                  <a:srgbClr val="7030A0"/>
                </a:solidFill>
                <a:latin typeface="Aleo" panose="020F0802020204030203" pitchFamily="34" charset="0"/>
              </a:rPr>
              <a:t> </a:t>
            </a:r>
            <a:r>
              <a:rPr lang="fi-FI" sz="1500" dirty="0" err="1">
                <a:solidFill>
                  <a:srgbClr val="7030A0"/>
                </a:solidFill>
                <a:latin typeface="Aleo" panose="020F0802020204030203" pitchFamily="34" charset="0"/>
              </a:rPr>
              <a:t>language</a:t>
            </a:r>
            <a:endParaRPr lang="fi-FI" sz="1500" dirty="0">
              <a:solidFill>
                <a:srgbClr val="7030A0"/>
              </a:solidFill>
              <a:latin typeface="Aleo" panose="020F0802020204030203" pitchFamily="34" charset="0"/>
            </a:endParaRPr>
          </a:p>
          <a:p>
            <a:pPr marL="385763" indent="-385763">
              <a:buClr>
                <a:srgbClr val="5B9BD5"/>
              </a:buClr>
              <a:buFont typeface="Calibri" panose="020F0502020204030204" pitchFamily="34" charset="0"/>
              <a:buAutoNum type="arabicPeriod"/>
            </a:pPr>
            <a:r>
              <a:rPr lang="fi-FI" sz="1500" dirty="0" err="1">
                <a:solidFill>
                  <a:srgbClr val="7030A0"/>
                </a:solidFill>
                <a:latin typeface="Aleo" panose="020F0802020204030203" pitchFamily="34" charset="0"/>
              </a:rPr>
              <a:t>Providing</a:t>
            </a:r>
            <a:r>
              <a:rPr lang="fi-FI" sz="1500" dirty="0">
                <a:solidFill>
                  <a:srgbClr val="7030A0"/>
                </a:solidFill>
                <a:latin typeface="Aleo" panose="020F0802020204030203" pitchFamily="34" charset="0"/>
              </a:rPr>
              <a:t> </a:t>
            </a:r>
            <a:r>
              <a:rPr lang="fi-FI" sz="1500" dirty="0" err="1">
                <a:solidFill>
                  <a:srgbClr val="7030A0"/>
                </a:solidFill>
                <a:latin typeface="Aleo" panose="020F0802020204030203" pitchFamily="34" charset="0"/>
              </a:rPr>
              <a:t>informational</a:t>
            </a:r>
            <a:r>
              <a:rPr lang="fi-FI" sz="1500" dirty="0">
                <a:solidFill>
                  <a:srgbClr val="7030A0"/>
                </a:solidFill>
                <a:latin typeface="Aleo" panose="020F0802020204030203" pitchFamily="34" charset="0"/>
              </a:rPr>
              <a:t> </a:t>
            </a:r>
            <a:r>
              <a:rPr lang="fi-FI" sz="1500" dirty="0" err="1">
                <a:solidFill>
                  <a:srgbClr val="7030A0"/>
                </a:solidFill>
                <a:latin typeface="Aleo" panose="020F0802020204030203" pitchFamily="34" charset="0"/>
              </a:rPr>
              <a:t>language</a:t>
            </a:r>
            <a:endParaRPr lang="fi-FI" sz="1500" dirty="0">
              <a:solidFill>
                <a:srgbClr val="7030A0"/>
              </a:solidFill>
              <a:latin typeface="Aleo" panose="020F0802020204030203" pitchFamily="34" charset="0"/>
            </a:endParaRPr>
          </a:p>
          <a:p>
            <a:pPr marL="385763" indent="-385763">
              <a:buClr>
                <a:srgbClr val="5B9BD5"/>
              </a:buClr>
              <a:buFont typeface="Calibri" panose="020F0502020204030204" pitchFamily="34" charset="0"/>
              <a:buAutoNum type="arabicPeriod"/>
            </a:pPr>
            <a:r>
              <a:rPr lang="fi-FI" sz="1500" dirty="0" err="1">
                <a:solidFill>
                  <a:srgbClr val="FFFFFF">
                    <a:lumMod val="75000"/>
                  </a:srgbClr>
                </a:solidFill>
                <a:latin typeface="Aleo" panose="020F0802020204030203" pitchFamily="34" charset="0"/>
              </a:rPr>
              <a:t>Acknowledging</a:t>
            </a:r>
            <a:r>
              <a:rPr lang="fi-FI" sz="1500" dirty="0">
                <a:solidFill>
                  <a:srgbClr val="FFFFFF">
                    <a:lumMod val="75000"/>
                  </a:srgbClr>
                </a:solidFill>
                <a:latin typeface="Aleo" panose="020F0802020204030203" pitchFamily="34" charset="0"/>
              </a:rPr>
              <a:t> </a:t>
            </a:r>
            <a:r>
              <a:rPr lang="fi-FI" sz="1500" dirty="0" err="1">
                <a:solidFill>
                  <a:srgbClr val="FFFFFF">
                    <a:lumMod val="75000"/>
                  </a:srgbClr>
                </a:solidFill>
                <a:latin typeface="Aleo" panose="020F0802020204030203" pitchFamily="34" charset="0"/>
              </a:rPr>
              <a:t>negative</a:t>
            </a:r>
            <a:r>
              <a:rPr lang="fi-FI" sz="1500" dirty="0">
                <a:solidFill>
                  <a:srgbClr val="FFFFFF">
                    <a:lumMod val="75000"/>
                  </a:srgbClr>
                </a:solidFill>
                <a:latin typeface="Aleo" panose="020F0802020204030203" pitchFamily="34" charset="0"/>
              </a:rPr>
              <a:t> </a:t>
            </a:r>
            <a:r>
              <a:rPr lang="fi-FI" sz="1500" dirty="0" err="1">
                <a:solidFill>
                  <a:srgbClr val="FFFFFF">
                    <a:lumMod val="75000"/>
                  </a:srgbClr>
                </a:solidFill>
                <a:latin typeface="Aleo" panose="020F0802020204030203" pitchFamily="34" charset="0"/>
              </a:rPr>
              <a:t>emotions</a:t>
            </a:r>
            <a:r>
              <a:rPr lang="fi-FI" sz="1500" dirty="0">
                <a:solidFill>
                  <a:srgbClr val="FFFFFF">
                    <a:lumMod val="75000"/>
                  </a:srgbClr>
                </a:solidFill>
                <a:latin typeface="Aleo" panose="020F0802020204030203" pitchFamily="34" charset="0"/>
              </a:rPr>
              <a:t> and </a:t>
            </a:r>
            <a:r>
              <a:rPr lang="fi-FI" sz="1500" dirty="0" err="1">
                <a:solidFill>
                  <a:srgbClr val="FFFFFF">
                    <a:lumMod val="75000"/>
                  </a:srgbClr>
                </a:solidFill>
                <a:latin typeface="Aleo" panose="020F0802020204030203" pitchFamily="34" charset="0"/>
              </a:rPr>
              <a:t>feelings</a:t>
            </a:r>
            <a:endParaRPr lang="fi-FI" sz="1500" dirty="0">
              <a:solidFill>
                <a:srgbClr val="FFFFFF">
                  <a:lumMod val="75000"/>
                </a:srgbClr>
              </a:solidFill>
              <a:latin typeface="Aleo" panose="020F0802020204030203" pitchFamily="34" charset="0"/>
            </a:endParaRPr>
          </a:p>
          <a:p>
            <a:pPr marL="385763" indent="-385763">
              <a:buClr>
                <a:srgbClr val="5B9BD5"/>
              </a:buClr>
              <a:buFont typeface="Calibri" panose="020F0502020204030204" pitchFamily="34" charset="0"/>
              <a:buAutoNum type="arabicPeriod"/>
            </a:pPr>
            <a:r>
              <a:rPr lang="fi-FI" sz="1500" dirty="0" err="1">
                <a:solidFill>
                  <a:srgbClr val="7030A0"/>
                </a:solidFill>
                <a:latin typeface="Aleo" panose="020F0802020204030203" pitchFamily="34" charset="0"/>
              </a:rPr>
              <a:t>Displaying</a:t>
            </a:r>
            <a:r>
              <a:rPr lang="fi-FI" sz="1500" dirty="0">
                <a:solidFill>
                  <a:srgbClr val="7030A0"/>
                </a:solidFill>
                <a:latin typeface="Aleo" panose="020F0802020204030203" pitchFamily="34" charset="0"/>
              </a:rPr>
              <a:t> </a:t>
            </a:r>
            <a:r>
              <a:rPr lang="fi-FI" sz="1500" dirty="0" err="1">
                <a:solidFill>
                  <a:srgbClr val="7030A0"/>
                </a:solidFill>
                <a:latin typeface="Aleo" panose="020F0802020204030203" pitchFamily="34" charset="0"/>
              </a:rPr>
              <a:t>patience</a:t>
            </a:r>
            <a:endParaRPr lang="fi-FI" sz="1500" dirty="0">
              <a:solidFill>
                <a:srgbClr val="7030A0"/>
              </a:solidFill>
              <a:latin typeface="Aleo" panose="020F0802020204030203" pitchFamily="34" charset="0"/>
            </a:endParaRPr>
          </a:p>
          <a:p>
            <a:pPr marL="385763" indent="-385763">
              <a:buClr>
                <a:srgbClr val="5B9BD5"/>
              </a:buClr>
              <a:buFont typeface="Calibri" panose="020F0502020204030204" pitchFamily="34" charset="0"/>
              <a:buAutoNum type="arabicPeriod"/>
            </a:pPr>
            <a:r>
              <a:rPr lang="fi-FI" sz="1500" dirty="0" err="1">
                <a:solidFill>
                  <a:srgbClr val="FFFFFF">
                    <a:lumMod val="75000"/>
                  </a:srgbClr>
                </a:solidFill>
                <a:latin typeface="Aleo" panose="020F0802020204030203" pitchFamily="34" charset="0"/>
              </a:rPr>
              <a:t>Providing</a:t>
            </a:r>
            <a:r>
              <a:rPr lang="fi-FI" sz="1500" dirty="0">
                <a:solidFill>
                  <a:srgbClr val="FFFFFF">
                    <a:lumMod val="75000"/>
                  </a:srgbClr>
                </a:solidFill>
                <a:latin typeface="Aleo" panose="020F0802020204030203" pitchFamily="34" charset="0"/>
              </a:rPr>
              <a:t> </a:t>
            </a:r>
            <a:r>
              <a:rPr lang="fi-FI" sz="1500" dirty="0" err="1">
                <a:solidFill>
                  <a:srgbClr val="FFFFFF">
                    <a:lumMod val="75000"/>
                  </a:srgbClr>
                </a:solidFill>
                <a:latin typeface="Aleo" panose="020F0802020204030203" pitchFamily="34" charset="0"/>
              </a:rPr>
              <a:t>choices</a:t>
            </a:r>
            <a:endParaRPr lang="fi-FI" sz="1500" dirty="0">
              <a:solidFill>
                <a:srgbClr val="FFFFFF">
                  <a:lumMod val="75000"/>
                </a:srgbClr>
              </a:solidFill>
              <a:latin typeface="Aleo" panose="020F0802020204030203" pitchFamily="34" charset="0"/>
            </a:endParaRPr>
          </a:p>
          <a:p>
            <a:pPr marL="385763" indent="-385763">
              <a:buClr>
                <a:srgbClr val="5B9BD5"/>
              </a:buClr>
              <a:buFont typeface="Calibri" panose="020F0502020204030204" pitchFamily="34" charset="0"/>
              <a:buAutoNum type="arabicPeriod"/>
            </a:pPr>
            <a:r>
              <a:rPr lang="fi-FI" sz="1500" b="1" dirty="0">
                <a:solidFill>
                  <a:srgbClr val="FFFFFF">
                    <a:lumMod val="75000"/>
                  </a:srgbClr>
                </a:solidFill>
                <a:latin typeface="Aleo" panose="020F0802020204030203" pitchFamily="34" charset="0"/>
              </a:rPr>
              <a:t>Using </a:t>
            </a:r>
            <a:r>
              <a:rPr lang="fi-FI" sz="1500" b="1" dirty="0" err="1">
                <a:solidFill>
                  <a:srgbClr val="FFFFFF">
                    <a:lumMod val="75000"/>
                  </a:srgbClr>
                </a:solidFill>
                <a:latin typeface="Aleo" panose="020F0802020204030203" pitchFamily="34" charset="0"/>
              </a:rPr>
              <a:t>questions</a:t>
            </a:r>
            <a:r>
              <a:rPr lang="fi-FI" sz="1500" b="1" dirty="0">
                <a:solidFill>
                  <a:srgbClr val="FFFFFF">
                    <a:lumMod val="75000"/>
                  </a:srgbClr>
                </a:solidFill>
                <a:latin typeface="Aleo" panose="020F0802020204030203" pitchFamily="34" charset="0"/>
              </a:rPr>
              <a:t> and </a:t>
            </a:r>
            <a:r>
              <a:rPr lang="fi-FI" sz="1500" b="1" dirty="0" err="1">
                <a:solidFill>
                  <a:srgbClr val="FFFFFF">
                    <a:lumMod val="75000"/>
                  </a:srgbClr>
                </a:solidFill>
                <a:latin typeface="Aleo" panose="020F0802020204030203" pitchFamily="34" charset="0"/>
              </a:rPr>
              <a:t>answers</a:t>
            </a:r>
            <a:endParaRPr lang="fi-FI" sz="1500" b="1" dirty="0">
              <a:solidFill>
                <a:srgbClr val="FFFFFF">
                  <a:lumMod val="75000"/>
                </a:srgbClr>
              </a:solidFill>
              <a:latin typeface="Aleo" panose="020F080202020403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88" y="5721723"/>
            <a:ext cx="1450529" cy="61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 txBox="1">
            <a:spLocks noGrp="1"/>
          </p:cNvSpPr>
          <p:nvPr>
            <p:ph type="title"/>
          </p:nvPr>
        </p:nvSpPr>
        <p:spPr>
          <a:xfrm>
            <a:off x="2000972" y="2420160"/>
            <a:ext cx="8567521" cy="10350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b" anchorCtr="0">
            <a:noAutofit/>
          </a:bodyPr>
          <a:lstStyle/>
          <a:p>
            <a:pPr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ts val="4800"/>
            </a:pPr>
            <a:r>
              <a:rPr lang="en-US" b="1" dirty="0" smtClean="0">
                <a:latin typeface="Arial"/>
                <a:ea typeface="Arial"/>
                <a:cs typeface="Arial"/>
                <a:sym typeface="Arial"/>
              </a:rPr>
              <a:t>Learning Café / providing feedback, encouragement and praise</a:t>
            </a:r>
            <a:endParaRPr sz="3600" b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7"/>
          <p:cNvSpPr txBox="1">
            <a:spLocks noGrp="1"/>
          </p:cNvSpPr>
          <p:nvPr>
            <p:ph type="ftr" idx="11"/>
          </p:nvPr>
        </p:nvSpPr>
        <p:spPr>
          <a:xfrm>
            <a:off x="4288639" y="5702090"/>
            <a:ext cx="3617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defTabSz="685800"/>
            <a:r>
              <a:rPr lang="en-US" sz="675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 PETALS                        AUTONOMY SUPPORT: WHAT AND WHY </a:t>
            </a:r>
            <a:endParaRPr sz="675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7"/>
          <p:cNvSpPr txBox="1">
            <a:spLocks noGrp="1"/>
          </p:cNvSpPr>
          <p:nvPr>
            <p:ph type="sldNum" idx="12"/>
          </p:nvPr>
        </p:nvSpPr>
        <p:spPr>
          <a:xfrm>
            <a:off x="8949345" y="5702090"/>
            <a:ext cx="983925" cy="2738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defTabSz="685800"/>
            <a:fld id="{00000000-1234-1234-1234-123412341234}" type="slidenum">
              <a:rPr lang="en-US"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defTabSz="685800"/>
              <a:t>87</a:t>
            </a:fld>
            <a:endParaRPr sz="78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0284" y="3953678"/>
            <a:ext cx="68938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 defTabSz="685800">
              <a:buFontTx/>
              <a:buChar char="-"/>
            </a:pPr>
            <a:r>
              <a:rPr lang="fi-FI" b="1" dirty="0">
                <a:solidFill>
                  <a:srgbClr val="000000"/>
                </a:solidFill>
                <a:latin typeface="Calibri" panose="020F0502020204030204"/>
              </a:rPr>
              <a:t>3 </a:t>
            </a:r>
            <a:r>
              <a:rPr lang="fi-FI" b="1" dirty="0" err="1">
                <a:solidFill>
                  <a:srgbClr val="000000"/>
                </a:solidFill>
                <a:latin typeface="Calibri" panose="020F0502020204030204"/>
              </a:rPr>
              <a:t>control</a:t>
            </a:r>
            <a:r>
              <a:rPr lang="fi-FI" b="1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fi-FI" b="1" dirty="0" err="1">
                <a:solidFill>
                  <a:srgbClr val="000000"/>
                </a:solidFill>
                <a:latin typeface="Calibri" panose="020F0502020204030204"/>
              </a:rPr>
              <a:t>points</a:t>
            </a:r>
            <a:r>
              <a:rPr lang="fi-FI" b="1" dirty="0">
                <a:solidFill>
                  <a:srgbClr val="000000"/>
                </a:solidFill>
                <a:latin typeface="Calibri" panose="020F0502020204030204"/>
              </a:rPr>
              <a:t>, </a:t>
            </a:r>
            <a:r>
              <a:rPr lang="fi-FI" dirty="0">
                <a:solidFill>
                  <a:srgbClr val="000000"/>
                </a:solidFill>
                <a:latin typeface="Calibri" panose="020F0502020204030204"/>
              </a:rPr>
              <a:t>in </a:t>
            </a:r>
            <a:r>
              <a:rPr lang="fi-FI" dirty="0" err="1">
                <a:solidFill>
                  <a:srgbClr val="000000"/>
                </a:solidFill>
                <a:latin typeface="Calibri" panose="020F0502020204030204"/>
              </a:rPr>
              <a:t>each</a:t>
            </a:r>
            <a:r>
              <a:rPr lang="fi-FI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Calibri" panose="020F0502020204030204"/>
              </a:rPr>
              <a:t>point</a:t>
            </a:r>
            <a:r>
              <a:rPr lang="fi-FI" dirty="0">
                <a:solidFill>
                  <a:srgbClr val="000000"/>
                </a:solidFill>
                <a:latin typeface="Calibri" panose="020F0502020204030204"/>
              </a:rPr>
              <a:t> a </a:t>
            </a:r>
            <a:r>
              <a:rPr lang="fi-FI" dirty="0" err="1">
                <a:solidFill>
                  <a:srgbClr val="000000"/>
                </a:solidFill>
                <a:latin typeface="Calibri" panose="020F0502020204030204"/>
              </a:rPr>
              <a:t>different</a:t>
            </a:r>
            <a:r>
              <a:rPr lang="fi-FI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Calibri" panose="020F0502020204030204"/>
              </a:rPr>
              <a:t>task</a:t>
            </a:r>
            <a:r>
              <a:rPr lang="fi-FI" dirty="0">
                <a:solidFill>
                  <a:srgbClr val="000000"/>
                </a:solidFill>
                <a:latin typeface="Calibri" panose="020F0502020204030204"/>
              </a:rPr>
              <a:t> (</a:t>
            </a:r>
            <a:r>
              <a:rPr lang="fi-FI" dirty="0" err="1">
                <a:solidFill>
                  <a:srgbClr val="000000"/>
                </a:solidFill>
                <a:latin typeface="Calibri" panose="020F0502020204030204"/>
              </a:rPr>
              <a:t>approx</a:t>
            </a:r>
            <a:r>
              <a:rPr lang="fi-FI" dirty="0">
                <a:solidFill>
                  <a:srgbClr val="000000"/>
                </a:solidFill>
                <a:latin typeface="Calibri" panose="020F0502020204030204"/>
              </a:rPr>
              <a:t>. 5 </a:t>
            </a:r>
            <a:r>
              <a:rPr lang="fi-FI" dirty="0" err="1">
                <a:solidFill>
                  <a:srgbClr val="000000"/>
                </a:solidFill>
                <a:latin typeface="Calibri" panose="020F0502020204030204"/>
              </a:rPr>
              <a:t>mins</a:t>
            </a:r>
            <a:r>
              <a:rPr lang="fi-FI" dirty="0">
                <a:solidFill>
                  <a:srgbClr val="000000"/>
                </a:solidFill>
                <a:latin typeface="Calibri" panose="020F0502020204030204"/>
              </a:rPr>
              <a:t>/</a:t>
            </a:r>
            <a:r>
              <a:rPr lang="fi-FI" dirty="0" err="1">
                <a:solidFill>
                  <a:srgbClr val="000000"/>
                </a:solidFill>
                <a:latin typeface="Calibri" panose="020F0502020204030204"/>
              </a:rPr>
              <a:t>point</a:t>
            </a:r>
            <a:r>
              <a:rPr lang="fi-FI" dirty="0">
                <a:solidFill>
                  <a:srgbClr val="000000"/>
                </a:solidFill>
                <a:latin typeface="Calibri" panose="020F0502020204030204"/>
              </a:rPr>
              <a:t>)</a:t>
            </a:r>
          </a:p>
          <a:p>
            <a:pPr marL="214313" indent="-214313" defTabSz="685800">
              <a:buFontTx/>
              <a:buChar char="-"/>
            </a:pPr>
            <a:r>
              <a:rPr lang="fi-FI" dirty="0">
                <a:solidFill>
                  <a:srgbClr val="000000"/>
                </a:solidFill>
                <a:latin typeface="Calibri" panose="020F0502020204030204"/>
              </a:rPr>
              <a:t>Write </a:t>
            </a:r>
            <a:r>
              <a:rPr lang="fi-FI" dirty="0" err="1">
                <a:solidFill>
                  <a:srgbClr val="000000"/>
                </a:solidFill>
                <a:latin typeface="Calibri" panose="020F0502020204030204"/>
              </a:rPr>
              <a:t>up</a:t>
            </a:r>
            <a:r>
              <a:rPr lang="fi-FI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Calibri" panose="020F0502020204030204"/>
              </a:rPr>
              <a:t>your</a:t>
            </a:r>
            <a:r>
              <a:rPr lang="fi-FI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Calibri" panose="020F0502020204030204"/>
              </a:rPr>
              <a:t>ideas</a:t>
            </a:r>
            <a:r>
              <a:rPr lang="fi-FI" dirty="0">
                <a:solidFill>
                  <a:srgbClr val="000000"/>
                </a:solidFill>
                <a:latin typeface="Calibri" panose="020F0502020204030204"/>
              </a:rPr>
              <a:t> on </a:t>
            </a:r>
            <a:r>
              <a:rPr lang="fi-FI" dirty="0" err="1">
                <a:solidFill>
                  <a:srgbClr val="000000"/>
                </a:solidFill>
                <a:latin typeface="Calibri" panose="020F0502020204030204"/>
              </a:rPr>
              <a:t>the</a:t>
            </a:r>
            <a:r>
              <a:rPr lang="fi-FI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Calibri" panose="020F0502020204030204"/>
              </a:rPr>
              <a:t>papers</a:t>
            </a:r>
            <a:r>
              <a:rPr lang="fi-FI" dirty="0">
                <a:solidFill>
                  <a:srgbClr val="000000"/>
                </a:solidFill>
                <a:latin typeface="Calibri" panose="020F0502020204030204"/>
              </a:rPr>
              <a:t> in </a:t>
            </a:r>
            <a:r>
              <a:rPr lang="fi-FI" dirty="0" err="1">
                <a:solidFill>
                  <a:srgbClr val="000000"/>
                </a:solidFill>
                <a:latin typeface="Calibri" panose="020F0502020204030204"/>
              </a:rPr>
              <a:t>the</a:t>
            </a:r>
            <a:r>
              <a:rPr lang="fi-FI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Calibri" panose="020F0502020204030204"/>
              </a:rPr>
              <a:t>control</a:t>
            </a:r>
            <a:r>
              <a:rPr lang="fi-FI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Calibri" panose="020F0502020204030204"/>
              </a:rPr>
              <a:t>points</a:t>
            </a:r>
            <a:endParaRPr lang="fi-FI" dirty="0">
              <a:solidFill>
                <a:srgbClr val="000000"/>
              </a:solidFill>
              <a:latin typeface="Calibri" panose="020F0502020204030204"/>
            </a:endParaRPr>
          </a:p>
          <a:p>
            <a:pPr marL="214313" indent="-214313" defTabSz="685800">
              <a:buFontTx/>
              <a:buChar char="-"/>
            </a:pPr>
            <a:r>
              <a:rPr lang="fi-FI" dirty="0" err="1">
                <a:solidFill>
                  <a:srgbClr val="000000"/>
                </a:solidFill>
                <a:latin typeface="Calibri" panose="020F0502020204030204"/>
              </a:rPr>
              <a:t>The</a:t>
            </a:r>
            <a:r>
              <a:rPr lang="fi-FI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Calibri" panose="020F0502020204030204"/>
              </a:rPr>
              <a:t>group</a:t>
            </a:r>
            <a:r>
              <a:rPr lang="fi-FI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Calibri" panose="020F0502020204030204"/>
              </a:rPr>
              <a:t>last</a:t>
            </a:r>
            <a:r>
              <a:rPr lang="fi-FI" dirty="0">
                <a:solidFill>
                  <a:srgbClr val="000000"/>
                </a:solidFill>
                <a:latin typeface="Calibri" panose="020F0502020204030204"/>
              </a:rPr>
              <a:t> in a </a:t>
            </a:r>
            <a:r>
              <a:rPr lang="fi-FI" dirty="0" err="1">
                <a:solidFill>
                  <a:srgbClr val="000000"/>
                </a:solidFill>
                <a:latin typeface="Calibri" panose="020F0502020204030204"/>
              </a:rPr>
              <a:t>control</a:t>
            </a:r>
            <a:r>
              <a:rPr lang="fi-FI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Calibri" panose="020F0502020204030204"/>
              </a:rPr>
              <a:t>point</a:t>
            </a:r>
            <a:r>
              <a:rPr lang="fi-FI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Calibri" panose="020F0502020204030204"/>
              </a:rPr>
              <a:t>reads</a:t>
            </a:r>
            <a:r>
              <a:rPr lang="fi-FI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Calibri" panose="020F0502020204030204"/>
              </a:rPr>
              <a:t>aloud</a:t>
            </a:r>
            <a:r>
              <a:rPr lang="fi-FI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Calibri" panose="020F0502020204030204"/>
              </a:rPr>
              <a:t>all</a:t>
            </a:r>
            <a:r>
              <a:rPr lang="fi-FI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Calibri" panose="020F0502020204030204"/>
              </a:rPr>
              <a:t>the</a:t>
            </a:r>
            <a:r>
              <a:rPr lang="fi-FI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Calibri" panose="020F0502020204030204"/>
              </a:rPr>
              <a:t>ideas</a:t>
            </a:r>
            <a:r>
              <a:rPr lang="fi-FI" dirty="0">
                <a:solidFill>
                  <a:srgbClr val="000000"/>
                </a:solidFill>
                <a:latin typeface="Calibri" panose="020F0502020204030204"/>
              </a:rPr>
              <a:t> to </a:t>
            </a:r>
            <a:r>
              <a:rPr lang="fi-FI" dirty="0" err="1">
                <a:solidFill>
                  <a:srgbClr val="000000"/>
                </a:solidFill>
                <a:latin typeface="Calibri" panose="020F0502020204030204"/>
              </a:rPr>
              <a:t>all</a:t>
            </a:r>
            <a:r>
              <a:rPr lang="fi-FI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Calibri" panose="020F0502020204030204"/>
              </a:rPr>
              <a:t>others</a:t>
            </a:r>
            <a:endParaRPr lang="fi-FI" dirty="0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88" y="5721723"/>
            <a:ext cx="1450529" cy="61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2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Questions</a:t>
            </a:r>
            <a:r>
              <a:rPr lang="fi-FI" dirty="0" smtClean="0"/>
              <a:t> in </a:t>
            </a:r>
            <a:r>
              <a:rPr lang="fi-FI" dirty="0" err="1" smtClean="0"/>
              <a:t>control</a:t>
            </a:r>
            <a:r>
              <a:rPr lang="fi-FI" dirty="0" smtClean="0"/>
              <a:t> </a:t>
            </a:r>
            <a:r>
              <a:rPr lang="fi-FI" dirty="0" err="1" smtClean="0"/>
              <a:t>points</a:t>
            </a:r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AutoNum type="arabicParenR"/>
            </a:pPr>
            <a:r>
              <a:rPr lang="fi-FI" dirty="0" smtClean="0"/>
              <a:t> In </a:t>
            </a:r>
            <a:r>
              <a:rPr lang="fi-FI" dirty="0" err="1"/>
              <a:t>which</a:t>
            </a:r>
            <a:r>
              <a:rPr lang="fi-FI" dirty="0"/>
              <a:t> </a:t>
            </a:r>
            <a:r>
              <a:rPr lang="fi-FI" dirty="0" err="1"/>
              <a:t>situations</a:t>
            </a:r>
            <a:r>
              <a:rPr lang="fi-FI" dirty="0"/>
              <a:t> /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which</a:t>
            </a:r>
            <a:r>
              <a:rPr lang="fi-FI" dirty="0"/>
              <a:t> </a:t>
            </a:r>
            <a:r>
              <a:rPr lang="fi-FI" dirty="0" err="1"/>
              <a:t>things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give</a:t>
            </a:r>
            <a:r>
              <a:rPr lang="fi-FI" dirty="0"/>
              <a:t> feedback, </a:t>
            </a:r>
            <a:r>
              <a:rPr lang="fi-FI" dirty="0" err="1"/>
              <a:t>encouragement</a:t>
            </a:r>
            <a:r>
              <a:rPr lang="fi-FI" dirty="0"/>
              <a:t> and </a:t>
            </a:r>
            <a:r>
              <a:rPr lang="fi-FI" dirty="0" err="1"/>
              <a:t>praise</a:t>
            </a:r>
            <a:r>
              <a:rPr lang="fi-FI" dirty="0"/>
              <a:t>?</a:t>
            </a:r>
          </a:p>
          <a:p>
            <a:pPr>
              <a:spcBef>
                <a:spcPts val="0"/>
              </a:spcBef>
              <a:buAutoNum type="arabicParenR"/>
            </a:pPr>
            <a:r>
              <a:rPr lang="fi-FI" dirty="0" smtClean="0"/>
              <a:t> </a:t>
            </a:r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/>
              <a:t>things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find</a:t>
            </a:r>
            <a:r>
              <a:rPr lang="fi-FI" dirty="0"/>
              <a:t> </a:t>
            </a:r>
            <a:r>
              <a:rPr lang="fi-FI" dirty="0" err="1"/>
              <a:t>important</a:t>
            </a:r>
            <a:r>
              <a:rPr lang="fi-FI" dirty="0"/>
              <a:t> </a:t>
            </a:r>
            <a:r>
              <a:rPr lang="fi-FI" dirty="0" err="1"/>
              <a:t>when</a:t>
            </a:r>
            <a:r>
              <a:rPr lang="fi-FI" dirty="0"/>
              <a:t> </a:t>
            </a:r>
            <a:r>
              <a:rPr lang="fi-FI" dirty="0" err="1"/>
              <a:t>providing</a:t>
            </a:r>
            <a:r>
              <a:rPr lang="fi-FI" dirty="0"/>
              <a:t> feedback, </a:t>
            </a:r>
            <a:r>
              <a:rPr lang="fi-FI" dirty="0" err="1"/>
              <a:t>encouragement</a:t>
            </a:r>
            <a:r>
              <a:rPr lang="fi-FI" dirty="0"/>
              <a:t> and </a:t>
            </a:r>
            <a:r>
              <a:rPr lang="fi-FI" dirty="0" err="1"/>
              <a:t>praise</a:t>
            </a:r>
            <a:r>
              <a:rPr lang="fi-FI" dirty="0"/>
              <a:t>?</a:t>
            </a:r>
          </a:p>
          <a:p>
            <a:pPr>
              <a:spcBef>
                <a:spcPts val="0"/>
              </a:spcBef>
              <a:buAutoNum type="arabicParenR"/>
            </a:pPr>
            <a:r>
              <a:rPr lang="fi-FI" dirty="0" smtClean="0"/>
              <a:t> </a:t>
            </a:r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/>
              <a:t>key</a:t>
            </a:r>
            <a:r>
              <a:rPr lang="fi-FI" dirty="0"/>
              <a:t> </a:t>
            </a:r>
            <a:r>
              <a:rPr lang="fi-FI" dirty="0" err="1"/>
              <a:t>techniques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used</a:t>
            </a:r>
            <a:r>
              <a:rPr lang="fi-FI" dirty="0"/>
              <a:t> </a:t>
            </a:r>
            <a:r>
              <a:rPr lang="fi-FI" dirty="0" err="1"/>
              <a:t>when</a:t>
            </a:r>
            <a:r>
              <a:rPr lang="fi-FI" dirty="0"/>
              <a:t> feedback, </a:t>
            </a:r>
            <a:r>
              <a:rPr lang="fi-FI" dirty="0" err="1"/>
              <a:t>encouragement</a:t>
            </a:r>
            <a:r>
              <a:rPr lang="fi-FI" dirty="0"/>
              <a:t> and </a:t>
            </a:r>
            <a:r>
              <a:rPr lang="fi-FI" dirty="0" err="1"/>
              <a:t>praise</a:t>
            </a:r>
            <a:r>
              <a:rPr lang="fi-FI" dirty="0"/>
              <a:t> is </a:t>
            </a:r>
            <a:r>
              <a:rPr lang="fi-FI" dirty="0" err="1"/>
              <a:t>provided</a:t>
            </a:r>
            <a:r>
              <a:rPr lang="fi-FI" dirty="0"/>
              <a:t>? How</a:t>
            </a:r>
            <a:r>
              <a:rPr lang="fi-FI" dirty="0" smtClean="0"/>
              <a:t>?</a:t>
            </a:r>
          </a:p>
          <a:p>
            <a:pPr>
              <a:spcBef>
                <a:spcPts val="0"/>
              </a:spcBef>
              <a:buAutoNum type="arabicParenR"/>
            </a:pPr>
            <a:endParaRPr lang="fi-FI" dirty="0"/>
          </a:p>
          <a:p>
            <a:pPr marL="0" indent="0">
              <a:spcBef>
                <a:spcPts val="0"/>
              </a:spcBef>
              <a:buNone/>
            </a:pPr>
            <a:r>
              <a:rPr lang="fi-FI" b="1" dirty="0" smtClean="0"/>
              <a:t>Here </a:t>
            </a:r>
            <a:r>
              <a:rPr lang="fi-FI" b="1" dirty="0"/>
              <a:t>it </a:t>
            </a:r>
            <a:r>
              <a:rPr lang="fi-FI" b="1" dirty="0" err="1" smtClean="0"/>
              <a:t>was</a:t>
            </a:r>
            <a:r>
              <a:rPr lang="fi-FI" b="1" dirty="0" smtClean="0"/>
              <a:t> </a:t>
            </a:r>
            <a:r>
              <a:rPr lang="fi-FI" b="1" dirty="0" err="1"/>
              <a:t>relevant</a:t>
            </a:r>
            <a:r>
              <a:rPr lang="fi-FI" b="1" dirty="0"/>
              <a:t> to </a:t>
            </a:r>
            <a:r>
              <a:rPr lang="fi-FI" b="1" dirty="0" err="1"/>
              <a:t>discuss</a:t>
            </a:r>
            <a:r>
              <a:rPr lang="fi-FI" b="1" dirty="0"/>
              <a:t> </a:t>
            </a:r>
            <a:r>
              <a:rPr lang="fi-FI" b="1" dirty="0" err="1"/>
              <a:t>about</a:t>
            </a:r>
            <a:r>
              <a:rPr lang="fi-FI" b="1" dirty="0"/>
              <a:t> </a:t>
            </a:r>
            <a:r>
              <a:rPr lang="fi-FI" b="1" dirty="0" err="1"/>
              <a:t>how</a:t>
            </a:r>
            <a:r>
              <a:rPr lang="fi-FI" b="1" dirty="0"/>
              <a:t> </a:t>
            </a:r>
            <a:r>
              <a:rPr lang="fi-FI" b="1" dirty="0" err="1"/>
              <a:t>the</a:t>
            </a:r>
            <a:r>
              <a:rPr lang="fi-FI" b="1" dirty="0"/>
              <a:t> out-of-</a:t>
            </a:r>
            <a:r>
              <a:rPr lang="fi-FI" b="1" dirty="0" err="1"/>
              <a:t>school</a:t>
            </a:r>
            <a:r>
              <a:rPr lang="fi-FI" b="1" dirty="0"/>
              <a:t> </a:t>
            </a:r>
            <a:r>
              <a:rPr lang="fi-FI" b="1" dirty="0" err="1"/>
              <a:t>context</a:t>
            </a:r>
            <a:r>
              <a:rPr lang="fi-FI" b="1" dirty="0"/>
              <a:t> </a:t>
            </a:r>
            <a:r>
              <a:rPr lang="fi-FI" b="1" dirty="0" err="1"/>
              <a:t>can</a:t>
            </a:r>
            <a:r>
              <a:rPr lang="fi-FI" b="1" dirty="0"/>
              <a:t> </a:t>
            </a:r>
            <a:r>
              <a:rPr lang="fi-FI" b="1" dirty="0" err="1"/>
              <a:t>be</a:t>
            </a:r>
            <a:r>
              <a:rPr lang="fi-FI" b="1" dirty="0"/>
              <a:t> </a:t>
            </a:r>
            <a:r>
              <a:rPr lang="fi-FI" b="1" dirty="0" err="1"/>
              <a:t>used</a:t>
            </a:r>
            <a:r>
              <a:rPr lang="fi-FI" b="1" dirty="0"/>
              <a:t> </a:t>
            </a:r>
            <a:r>
              <a:rPr lang="fi-FI" b="1" dirty="0" err="1"/>
              <a:t>when</a:t>
            </a:r>
            <a:r>
              <a:rPr lang="fi-FI" b="1" dirty="0"/>
              <a:t> </a:t>
            </a:r>
            <a:r>
              <a:rPr lang="fi-FI" b="1" dirty="0" err="1"/>
              <a:t>providing</a:t>
            </a:r>
            <a:r>
              <a:rPr lang="fi-FI" b="1" dirty="0"/>
              <a:t> feedback, </a:t>
            </a:r>
            <a:r>
              <a:rPr lang="fi-FI" b="1" dirty="0" err="1"/>
              <a:t>encouragement</a:t>
            </a:r>
            <a:r>
              <a:rPr lang="fi-FI" b="1" dirty="0"/>
              <a:t> and </a:t>
            </a:r>
            <a:r>
              <a:rPr lang="fi-FI" b="1" dirty="0" err="1"/>
              <a:t>praise</a:t>
            </a:r>
            <a:r>
              <a:rPr lang="fi-FI" b="1" dirty="0"/>
              <a:t>.</a:t>
            </a:r>
            <a:endParaRPr lang="fi-FI" dirty="0"/>
          </a:p>
          <a:p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88" y="5721723"/>
            <a:ext cx="1450529" cy="61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1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598814" y="1446416"/>
          <a:ext cx="9002683" cy="514859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48838">
                  <a:extLst>
                    <a:ext uri="{9D8B030D-6E8A-4147-A177-3AD203B41FA5}">
                      <a16:colId xmlns:a16="http://schemas.microsoft.com/office/drawing/2014/main" val="3684101107"/>
                    </a:ext>
                  </a:extLst>
                </a:gridCol>
                <a:gridCol w="2135855">
                  <a:extLst>
                    <a:ext uri="{9D8B030D-6E8A-4147-A177-3AD203B41FA5}">
                      <a16:colId xmlns:a16="http://schemas.microsoft.com/office/drawing/2014/main" val="3611289066"/>
                    </a:ext>
                  </a:extLst>
                </a:gridCol>
                <a:gridCol w="6117990">
                  <a:extLst>
                    <a:ext uri="{9D8B030D-6E8A-4147-A177-3AD203B41FA5}">
                      <a16:colId xmlns:a16="http://schemas.microsoft.com/office/drawing/2014/main" val="1806551860"/>
                    </a:ext>
                  </a:extLst>
                </a:gridCol>
              </a:tblGrid>
              <a:tr h="522365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Session</a:t>
                      </a:r>
                      <a:endParaRPr lang="fi-FI" sz="1400" dirty="0"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CONTENT</a:t>
                      </a:r>
                      <a:endParaRPr lang="fi-FI" sz="1400" dirty="0"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LEARNING OUTCOME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Teacher should be able to </a:t>
                      </a:r>
                      <a:endParaRPr lang="fi-FI" sz="1400" dirty="0" smtClean="0">
                        <a:effectLst/>
                        <a:latin typeface="Aleo" panose="020F080202020403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658073"/>
                  </a:ext>
                </a:extLst>
              </a:tr>
              <a:tr h="737458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1</a:t>
                      </a:r>
                      <a:endParaRPr lang="fi-FI" sz="1400" dirty="0">
                        <a:solidFill>
                          <a:schemeClr val="bg1"/>
                        </a:solidFill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Introduction info and added value of the training to their teaching practice</a:t>
                      </a:r>
                      <a:endParaRPr lang="fi-FI" sz="1400" dirty="0"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fi-FI" sz="1400" baseline="0" dirty="0" smtClean="0"/>
                        <a:t>- </a:t>
                      </a:r>
                      <a:r>
                        <a:rPr lang="fi-FI" sz="1400" baseline="0" dirty="0" err="1" smtClean="0"/>
                        <a:t>Identify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differences</a:t>
                      </a:r>
                      <a:r>
                        <a:rPr lang="fi-FI" sz="1400" baseline="0" dirty="0" smtClean="0"/>
                        <a:t> in </a:t>
                      </a:r>
                      <a:r>
                        <a:rPr lang="fi-FI" sz="1400" baseline="0" dirty="0" err="1" smtClean="0"/>
                        <a:t>inner</a:t>
                      </a:r>
                      <a:r>
                        <a:rPr lang="fi-FI" sz="1400" baseline="0" dirty="0" smtClean="0"/>
                        <a:t> and </a:t>
                      </a:r>
                      <a:r>
                        <a:rPr lang="fi-FI" sz="1400" baseline="0" dirty="0" err="1" smtClean="0"/>
                        <a:t>external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motivation</a:t>
                      </a:r>
                      <a:endParaRPr lang="fi-FI" sz="1400" baseline="0" dirty="0" smtClean="0"/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fi-FI" sz="1400" baseline="0" dirty="0" smtClean="0"/>
                        <a:t>- </a:t>
                      </a:r>
                      <a:r>
                        <a:rPr lang="fi-FI" sz="1400" baseline="0" dirty="0" err="1" smtClean="0"/>
                        <a:t>Identify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differences</a:t>
                      </a:r>
                      <a:r>
                        <a:rPr lang="fi-FI" sz="1400" baseline="0" dirty="0" smtClean="0"/>
                        <a:t> in </a:t>
                      </a:r>
                      <a:r>
                        <a:rPr lang="fi-FI" sz="1400" b="1" baseline="0" dirty="0" err="1" smtClean="0"/>
                        <a:t>autonomy-supportive</a:t>
                      </a:r>
                      <a:r>
                        <a:rPr lang="fi-FI" sz="1400" b="1" baseline="0" dirty="0" smtClean="0"/>
                        <a:t> and </a:t>
                      </a:r>
                      <a:r>
                        <a:rPr lang="fi-FI" sz="1400" b="1" baseline="0" dirty="0" err="1" smtClean="0"/>
                        <a:t>controlling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teaching</a:t>
                      </a:r>
                      <a:r>
                        <a:rPr lang="fi-FI" sz="1400" baseline="0" dirty="0" smtClean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782922"/>
                  </a:ext>
                </a:extLst>
              </a:tr>
              <a:tr h="952549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2</a:t>
                      </a:r>
                      <a:endParaRPr lang="fi-FI" sz="1400" dirty="0" smtClean="0">
                        <a:solidFill>
                          <a:schemeClr val="bg1"/>
                        </a:solidFill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err="1" smtClean="0"/>
                        <a:t>Autonomy</a:t>
                      </a:r>
                      <a:r>
                        <a:rPr lang="fi-FI" sz="1400" dirty="0" smtClean="0"/>
                        <a:t> </a:t>
                      </a:r>
                      <a:r>
                        <a:rPr lang="fi-FI" sz="1400" dirty="0" err="1" smtClean="0"/>
                        <a:t>Sup</a:t>
                      </a:r>
                      <a:r>
                        <a:rPr lang="fi-FI" sz="1400" dirty="0" smtClean="0"/>
                        <a:t>. </a:t>
                      </a:r>
                      <a:r>
                        <a:rPr lang="fi-FI" sz="1400" dirty="0" err="1" smtClean="0"/>
                        <a:t>Techniques</a:t>
                      </a:r>
                      <a:r>
                        <a:rPr lang="fi-FI" sz="1400" dirty="0" smtClean="0"/>
                        <a:t> (AST) - </a:t>
                      </a:r>
                      <a:r>
                        <a:rPr lang="fi-FI" sz="1400" dirty="0" err="1" smtClean="0"/>
                        <a:t>Information</a:t>
                      </a:r>
                      <a:r>
                        <a:rPr lang="fi-FI" sz="1400" dirty="0" smtClean="0"/>
                        <a:t> provision &amp; </a:t>
                      </a:r>
                      <a:r>
                        <a:rPr lang="fi-FI" sz="1400" dirty="0" err="1" smtClean="0"/>
                        <a:t>Change</a:t>
                      </a:r>
                      <a:r>
                        <a:rPr lang="fi-FI" sz="1400" dirty="0" smtClean="0"/>
                        <a:t> </a:t>
                      </a:r>
                      <a:r>
                        <a:rPr lang="fi-FI" sz="1400" dirty="0" err="1" smtClean="0"/>
                        <a:t>talk</a:t>
                      </a:r>
                      <a:r>
                        <a:rPr lang="fi-FI" sz="1400" dirty="0" smtClean="0"/>
                        <a:t> </a:t>
                      </a:r>
                      <a:r>
                        <a:rPr lang="fi-FI" sz="1400" dirty="0" err="1" smtClean="0"/>
                        <a:t>activities</a:t>
                      </a:r>
                      <a:endParaRPr lang="fi-FI" sz="1400" dirty="0" smtClean="0"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- </a:t>
                      </a:r>
                      <a:r>
                        <a:rPr lang="fi-FI" sz="1400" b="1" dirty="0" err="1" smtClean="0"/>
                        <a:t>Name</a:t>
                      </a:r>
                      <a:r>
                        <a:rPr lang="fi-FI" sz="1400" b="1" baseline="0" dirty="0" smtClean="0"/>
                        <a:t> </a:t>
                      </a:r>
                      <a:r>
                        <a:rPr lang="fi-FI" sz="1400" b="1" baseline="0" dirty="0" err="1" smtClean="0"/>
                        <a:t>seven</a:t>
                      </a:r>
                      <a:r>
                        <a:rPr lang="fi-FI" sz="1400" b="1" baseline="0" dirty="0" smtClean="0"/>
                        <a:t> </a:t>
                      </a:r>
                      <a:r>
                        <a:rPr lang="fi-FI" sz="1400" b="1" baseline="0" dirty="0" err="1" smtClean="0"/>
                        <a:t>key</a:t>
                      </a:r>
                      <a:r>
                        <a:rPr lang="fi-FI" sz="1400" b="1" baseline="0" dirty="0" smtClean="0"/>
                        <a:t> </a:t>
                      </a:r>
                      <a:r>
                        <a:rPr lang="fi-FI" sz="1400" b="1" baseline="0" dirty="0" err="1" smtClean="0"/>
                        <a:t>techniques</a:t>
                      </a:r>
                      <a:r>
                        <a:rPr lang="fi-FI" sz="1400" b="1" baseline="0" dirty="0" smtClean="0"/>
                        <a:t> </a:t>
                      </a:r>
                      <a:r>
                        <a:rPr lang="fi-FI" sz="1400" baseline="0" dirty="0" smtClean="0"/>
                        <a:t>of </a:t>
                      </a:r>
                      <a:r>
                        <a:rPr lang="fi-FI" sz="1400" baseline="0" dirty="0" err="1" smtClean="0"/>
                        <a:t>autonomy-supportive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teaching</a:t>
                      </a:r>
                      <a:r>
                        <a:rPr lang="fi-FI" sz="1400" baseline="0" dirty="0" smtClean="0"/>
                        <a:t> (AST)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521729"/>
                  </a:ext>
                </a:extLst>
              </a:tr>
              <a:tr h="713708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3</a:t>
                      </a:r>
                      <a:endParaRPr lang="fi-FI" sz="1400" dirty="0" smtClean="0">
                        <a:solidFill>
                          <a:schemeClr val="bg1"/>
                        </a:solidFill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AST - </a:t>
                      </a:r>
                      <a:r>
                        <a:rPr lang="fi-FI" sz="1400" dirty="0" err="1" smtClean="0"/>
                        <a:t>Providing</a:t>
                      </a:r>
                      <a:r>
                        <a:rPr lang="fi-FI" sz="1400" dirty="0" smtClean="0"/>
                        <a:t> </a:t>
                      </a:r>
                      <a:r>
                        <a:rPr lang="fi-FI" sz="1400" dirty="0" err="1" smtClean="0"/>
                        <a:t>instructions</a:t>
                      </a:r>
                      <a:endParaRPr lang="fi-FI" sz="1400" dirty="0" smtClean="0"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- Identify </a:t>
                      </a:r>
                      <a:r>
                        <a:rPr lang="en-US" sz="1400" b="1" dirty="0" smtClean="0">
                          <a:effectLst/>
                        </a:rPr>
                        <a:t>instructional practices</a:t>
                      </a:r>
                      <a:r>
                        <a:rPr lang="en-US" sz="1400" baseline="0" dirty="0" smtClean="0">
                          <a:effectLst/>
                        </a:rPr>
                        <a:t> in which AST could be used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- Organize and communicate lesson practices in a way which supports students’ feeling of autonomy</a:t>
                      </a:r>
                      <a:endParaRPr lang="fi-FI" sz="1400" dirty="0" smtClean="0">
                        <a:effectLst/>
                        <a:latin typeface="Aleo" panose="020F080202020403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347413"/>
                  </a:ext>
                </a:extLst>
              </a:tr>
              <a:tr h="5223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 smtClean="0">
                        <a:solidFill>
                          <a:schemeClr val="bg1"/>
                        </a:solidFill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AST - Providing Feedback, Encouragement and Praise </a:t>
                      </a:r>
                      <a:endParaRPr lang="en-US" sz="1400" dirty="0" smtClean="0"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</a:rPr>
                        <a:t>- Identify</a:t>
                      </a:r>
                      <a:r>
                        <a:rPr lang="en-US" sz="1400" baseline="0" dirty="0" smtClean="0">
                          <a:effectLst/>
                        </a:rPr>
                        <a:t> situations relating to </a:t>
                      </a:r>
                      <a:r>
                        <a:rPr lang="fi-FI" sz="1400" b="1" dirty="0" smtClean="0"/>
                        <a:t>feedback, </a:t>
                      </a:r>
                      <a:r>
                        <a:rPr lang="fi-FI" sz="1400" b="1" dirty="0" err="1" smtClean="0"/>
                        <a:t>encouragement</a:t>
                      </a:r>
                      <a:r>
                        <a:rPr lang="fi-FI" sz="1400" b="1" dirty="0" smtClean="0"/>
                        <a:t> and </a:t>
                      </a:r>
                      <a:r>
                        <a:rPr lang="fi-FI" sz="1400" b="1" dirty="0" err="1" smtClean="0"/>
                        <a:t>praise</a:t>
                      </a:r>
                      <a:r>
                        <a:rPr lang="fi-FI" sz="1400" b="0" baseline="0" dirty="0" smtClean="0"/>
                        <a:t> in </a:t>
                      </a:r>
                      <a:r>
                        <a:rPr lang="fi-FI" sz="1400" b="0" baseline="0" dirty="0" err="1" smtClean="0"/>
                        <a:t>which</a:t>
                      </a:r>
                      <a:r>
                        <a:rPr lang="fi-FI" sz="1400" b="0" baseline="0" dirty="0" smtClean="0"/>
                        <a:t> AST </a:t>
                      </a:r>
                      <a:r>
                        <a:rPr lang="fi-FI" sz="1400" b="0" baseline="0" dirty="0" err="1" smtClean="0"/>
                        <a:t>could</a:t>
                      </a:r>
                      <a:r>
                        <a:rPr lang="fi-FI" sz="1400" b="0" baseline="0" dirty="0" smtClean="0"/>
                        <a:t> </a:t>
                      </a:r>
                      <a:r>
                        <a:rPr lang="fi-FI" sz="1400" b="0" baseline="0" dirty="0" err="1" smtClean="0"/>
                        <a:t>be</a:t>
                      </a:r>
                      <a:r>
                        <a:rPr lang="fi-FI" sz="1400" b="0" baseline="0" dirty="0" smtClean="0"/>
                        <a:t> </a:t>
                      </a:r>
                      <a:r>
                        <a:rPr lang="fi-FI" sz="1400" b="0" baseline="0" dirty="0" err="1" smtClean="0"/>
                        <a:t>used</a:t>
                      </a:r>
                      <a:endParaRPr lang="fi-FI" sz="1400" dirty="0" smtClean="0"/>
                    </a:p>
                    <a:p>
                      <a:r>
                        <a:rPr lang="fi-FI" sz="1400" dirty="0" smtClean="0"/>
                        <a:t>- </a:t>
                      </a:r>
                      <a:r>
                        <a:rPr lang="fi-FI" sz="1400" dirty="0" err="1" smtClean="0"/>
                        <a:t>Communicate</a:t>
                      </a:r>
                      <a:r>
                        <a:rPr lang="fi-FI" sz="1400" dirty="0" smtClean="0"/>
                        <a:t> </a:t>
                      </a:r>
                      <a:r>
                        <a:rPr lang="fi-FI" sz="1400" b="0" dirty="0" smtClean="0"/>
                        <a:t>feedback, </a:t>
                      </a:r>
                      <a:r>
                        <a:rPr lang="fi-FI" sz="1400" b="0" dirty="0" err="1" smtClean="0"/>
                        <a:t>encouragement</a:t>
                      </a:r>
                      <a:r>
                        <a:rPr lang="fi-FI" sz="1400" b="0" dirty="0" smtClean="0"/>
                        <a:t> and </a:t>
                      </a:r>
                      <a:r>
                        <a:rPr lang="fi-FI" sz="1400" b="0" dirty="0" err="1" smtClean="0"/>
                        <a:t>praise</a:t>
                      </a:r>
                      <a:r>
                        <a:rPr lang="fi-FI" sz="1400" b="0" dirty="0" smtClean="0"/>
                        <a:t> </a:t>
                      </a:r>
                      <a:r>
                        <a:rPr lang="fi-FI" sz="1400" dirty="0" smtClean="0"/>
                        <a:t>in a </a:t>
                      </a:r>
                      <a:r>
                        <a:rPr lang="fi-FI" sz="1400" dirty="0" err="1" smtClean="0"/>
                        <a:t>way</a:t>
                      </a:r>
                      <a:r>
                        <a:rPr lang="fi-FI" sz="1400" dirty="0" smtClean="0"/>
                        <a:t> </a:t>
                      </a:r>
                      <a:r>
                        <a:rPr lang="fi-FI" sz="1400" dirty="0" err="1" smtClean="0"/>
                        <a:t>that</a:t>
                      </a:r>
                      <a:r>
                        <a:rPr lang="fi-FI" sz="1400" dirty="0" smtClean="0"/>
                        <a:t> </a:t>
                      </a:r>
                      <a:r>
                        <a:rPr lang="fi-FI" sz="1400" dirty="0" err="1" smtClean="0"/>
                        <a:t>supports</a:t>
                      </a:r>
                      <a:r>
                        <a:rPr lang="fi-FI" sz="1400" dirty="0" smtClean="0"/>
                        <a:t> </a:t>
                      </a:r>
                      <a:r>
                        <a:rPr lang="fi-FI" sz="1400" dirty="0" err="1" smtClean="0"/>
                        <a:t>student’s</a:t>
                      </a:r>
                      <a:r>
                        <a:rPr lang="fi-FI" sz="1400" dirty="0" smtClean="0"/>
                        <a:t> </a:t>
                      </a:r>
                      <a:r>
                        <a:rPr lang="fi-FI" sz="1400" dirty="0" err="1" smtClean="0"/>
                        <a:t>feeling</a:t>
                      </a:r>
                      <a:r>
                        <a:rPr lang="fi-FI" sz="1400" dirty="0" smtClean="0"/>
                        <a:t> of </a:t>
                      </a:r>
                      <a:r>
                        <a:rPr lang="fi-FI" sz="1400" dirty="0" err="1" smtClean="0"/>
                        <a:t>autonomy</a:t>
                      </a:r>
                      <a:endParaRPr lang="fi-FI" sz="1400" dirty="0">
                        <a:latin typeface="Aleo" panose="020F08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531"/>
                  </a:ext>
                </a:extLst>
              </a:tr>
              <a:tr h="73745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 smtClean="0">
                        <a:solidFill>
                          <a:schemeClr val="bg1"/>
                        </a:solidFill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Responding to students Discipline &amp; Off-task </a:t>
                      </a:r>
                      <a:r>
                        <a:rPr lang="en-US" sz="1400" dirty="0" err="1" smtClean="0"/>
                        <a:t>behaviours</a:t>
                      </a:r>
                      <a:endParaRPr lang="en-US" sz="1400" dirty="0" smtClean="0"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 Identify situations relating to students’ </a:t>
                      </a:r>
                      <a:r>
                        <a:rPr lang="en-US" sz="1400" b="1" dirty="0" smtClean="0">
                          <a:effectLst/>
                        </a:rPr>
                        <a:t>misbehavior</a:t>
                      </a:r>
                      <a:r>
                        <a:rPr lang="en-US" sz="1400" b="1" baseline="0" dirty="0" smtClean="0">
                          <a:effectLst/>
                        </a:rPr>
                        <a:t> and motivational problems </a:t>
                      </a:r>
                      <a:r>
                        <a:rPr lang="en-US" sz="1400" baseline="0" dirty="0" smtClean="0">
                          <a:effectLst/>
                        </a:rPr>
                        <a:t>in which AST could be used</a:t>
                      </a:r>
                      <a:endParaRPr lang="en-US" sz="1400" dirty="0" smtClean="0">
                        <a:effectLst/>
                      </a:endParaRPr>
                    </a:p>
                  </a:txBody>
                  <a:tcPr marL="61891" marR="61891" marT="0" marB="0"/>
                </a:tc>
                <a:extLst>
                  <a:ext uri="{0D108BD9-81ED-4DB2-BD59-A6C34878D82A}">
                    <a16:rowId xmlns:a16="http://schemas.microsoft.com/office/drawing/2014/main" val="927397729"/>
                  </a:ext>
                </a:extLst>
              </a:tr>
              <a:tr h="5223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 smtClean="0">
                        <a:solidFill>
                          <a:schemeClr val="bg1"/>
                        </a:solidFill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Building </a:t>
                      </a:r>
                      <a:r>
                        <a:rPr lang="en-US" sz="1400" dirty="0" err="1" smtClean="0"/>
                        <a:t>personalised</a:t>
                      </a:r>
                      <a:r>
                        <a:rPr lang="en-US" sz="1400" dirty="0" smtClean="0"/>
                        <a:t> AST action plans</a:t>
                      </a:r>
                      <a:endParaRPr lang="en-US" sz="1400" dirty="0" smtClean="0"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 smtClean="0">
                          <a:effectLst/>
                        </a:rPr>
                        <a:t>- </a:t>
                      </a:r>
                      <a:r>
                        <a:rPr lang="fi-FI" sz="1400" b="1" dirty="0" smtClean="0">
                          <a:effectLst/>
                        </a:rPr>
                        <a:t>Plan and </a:t>
                      </a:r>
                      <a:r>
                        <a:rPr lang="fi-FI" sz="1400" b="1" dirty="0" err="1" smtClean="0">
                          <a:effectLst/>
                        </a:rPr>
                        <a:t>apply</a:t>
                      </a:r>
                      <a:r>
                        <a:rPr lang="fi-FI" sz="1400" b="1" dirty="0" smtClean="0">
                          <a:effectLst/>
                        </a:rPr>
                        <a:t> </a:t>
                      </a:r>
                      <a:r>
                        <a:rPr lang="fi-FI" sz="1400" dirty="0" err="1" smtClean="0">
                          <a:effectLst/>
                        </a:rPr>
                        <a:t>autonomy</a:t>
                      </a:r>
                      <a:r>
                        <a:rPr lang="fi-FI" sz="1400" dirty="0" smtClean="0">
                          <a:effectLst/>
                        </a:rPr>
                        <a:t> </a:t>
                      </a:r>
                      <a:r>
                        <a:rPr lang="fi-FI" sz="1400" dirty="0" err="1" smtClean="0">
                          <a:effectLst/>
                        </a:rPr>
                        <a:t>supportive</a:t>
                      </a:r>
                      <a:r>
                        <a:rPr lang="fi-FI" sz="1400" dirty="0" smtClean="0">
                          <a:effectLst/>
                        </a:rPr>
                        <a:t> </a:t>
                      </a:r>
                      <a:r>
                        <a:rPr lang="fi-FI" sz="1400" dirty="0" err="1" smtClean="0">
                          <a:effectLst/>
                        </a:rPr>
                        <a:t>teaching</a:t>
                      </a:r>
                      <a:r>
                        <a:rPr lang="fi-FI" sz="1400" dirty="0" smtClean="0">
                          <a:effectLst/>
                        </a:rPr>
                        <a:t> </a:t>
                      </a:r>
                      <a:r>
                        <a:rPr lang="fi-FI" sz="1400" dirty="0" err="1" smtClean="0">
                          <a:effectLst/>
                        </a:rPr>
                        <a:t>practices</a:t>
                      </a:r>
                      <a:r>
                        <a:rPr lang="fi-FI" sz="1400" dirty="0" smtClean="0">
                          <a:effectLst/>
                        </a:rPr>
                        <a:t> in </a:t>
                      </a:r>
                      <a:r>
                        <a:rPr lang="fi-FI" sz="1400" dirty="0" err="1" smtClean="0">
                          <a:effectLst/>
                        </a:rPr>
                        <a:t>their</a:t>
                      </a:r>
                      <a:r>
                        <a:rPr lang="fi-FI" sz="1400" dirty="0" smtClean="0">
                          <a:effectLst/>
                        </a:rPr>
                        <a:t> </a:t>
                      </a:r>
                      <a:r>
                        <a:rPr lang="fi-FI" sz="1400" dirty="0" err="1" smtClean="0">
                          <a:effectLst/>
                        </a:rPr>
                        <a:t>everyday</a:t>
                      </a:r>
                      <a:r>
                        <a:rPr lang="fi-FI" sz="1400" dirty="0" smtClean="0">
                          <a:effectLst/>
                        </a:rPr>
                        <a:t> PE </a:t>
                      </a:r>
                      <a:r>
                        <a:rPr lang="fi-FI" sz="1400" dirty="0" err="1" smtClean="0">
                          <a:effectLst/>
                        </a:rPr>
                        <a:t>teaching</a:t>
                      </a:r>
                      <a:r>
                        <a:rPr lang="fi-FI" sz="1400" dirty="0" smtClean="0">
                          <a:effectLst/>
                        </a:rPr>
                        <a:t> routine </a:t>
                      </a:r>
                      <a:endParaRPr lang="fi-FI" sz="1400" dirty="0">
                        <a:effectLst/>
                        <a:latin typeface="Aleo" panose="020F080202020403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1" marR="61891" marT="0" marB="0"/>
                </a:tc>
                <a:extLst>
                  <a:ext uri="{0D108BD9-81ED-4DB2-BD59-A6C34878D82A}">
                    <a16:rowId xmlns:a16="http://schemas.microsoft.com/office/drawing/2014/main" val="1552348799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88" y="5721723"/>
            <a:ext cx="1450529" cy="6178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8247" y="611840"/>
            <a:ext cx="2729753" cy="490818"/>
          </a:xfrm>
          <a:prstGeom prst="rect">
            <a:avLst/>
          </a:prstGeom>
          <a:solidFill>
            <a:srgbClr val="976A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US" sz="21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IMPLEMENTATION</a:t>
            </a:r>
            <a:endParaRPr lang="en-US" sz="210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124057"/>
            <a:ext cx="5785596" cy="1325563"/>
          </a:xfrm>
        </p:spPr>
        <p:txBody>
          <a:bodyPr/>
          <a:lstStyle/>
          <a:p>
            <a:r>
              <a:rPr lang="fi-FI" dirty="0" err="1" smtClean="0"/>
              <a:t>Contents</a:t>
            </a:r>
            <a:r>
              <a:rPr lang="fi-FI" dirty="0" smtClean="0"/>
              <a:t> and </a:t>
            </a:r>
            <a:r>
              <a:rPr lang="fi-FI" dirty="0" err="1" smtClean="0"/>
              <a:t>learning</a:t>
            </a:r>
            <a:r>
              <a:rPr lang="fi-FI" dirty="0" smtClean="0"/>
              <a:t> </a:t>
            </a:r>
            <a:r>
              <a:rPr lang="fi-FI" dirty="0" err="1" smtClean="0"/>
              <a:t>outcomes</a:t>
            </a:r>
            <a:endParaRPr lang="fi-FI" dirty="0"/>
          </a:p>
        </p:txBody>
      </p:sp>
      <p:sp>
        <p:nvSpPr>
          <p:cNvPr id="5" name="Rectangle 4"/>
          <p:cNvSpPr/>
          <p:nvPr/>
        </p:nvSpPr>
        <p:spPr>
          <a:xfrm>
            <a:off x="1598810" y="6093229"/>
            <a:ext cx="9002686" cy="5153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i-FI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98810" y="5361709"/>
            <a:ext cx="9002686" cy="12469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i-FI" sz="135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605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ChangeArrowheads="1"/>
          </p:cNvSpPr>
          <p:nvPr/>
        </p:nvSpPr>
        <p:spPr bwMode="auto">
          <a:xfrm>
            <a:off x="2427288" y="142467"/>
            <a:ext cx="77724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i="1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Typical TCM Study Design</a:t>
            </a:r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8832850" y="2060577"/>
            <a:ext cx="1366838" cy="158444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8900" algn="l"/>
                <a:tab pos="176213" algn="l"/>
              </a:tabLst>
            </a:pPr>
            <a:r>
              <a:rPr lang="en-GB" sz="1600" b="1" dirty="0">
                <a:solidFill>
                  <a:srgbClr val="002060"/>
                </a:solidFill>
                <a:latin typeface="Arial" charset="0"/>
              </a:rPr>
              <a:t>		</a:t>
            </a:r>
            <a:r>
              <a:rPr lang="en-GB" sz="1600" b="1" u="sng" dirty="0">
                <a:solidFill>
                  <a:srgbClr val="002060"/>
                </a:solidFill>
                <a:latin typeface="Arial" charset="0"/>
              </a:rPr>
              <a:t>Time 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8900" algn="l"/>
                <a:tab pos="176213" algn="l"/>
              </a:tabLst>
            </a:pPr>
            <a:endParaRPr lang="en-GB" sz="700" b="1" u="sng" dirty="0">
              <a:solidFill>
                <a:srgbClr val="00206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8900" algn="l"/>
                <a:tab pos="176213" algn="l"/>
              </a:tabLst>
            </a:pPr>
            <a:r>
              <a:rPr lang="en-GB" sz="1600" dirty="0">
                <a:solidFill>
                  <a:srgbClr val="002060"/>
                </a:solidFill>
                <a:latin typeface="Arial" charset="0"/>
              </a:rPr>
              <a:t>	Leisure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8900" algn="l"/>
                <a:tab pos="176213" algn="l"/>
              </a:tabLst>
            </a:pPr>
            <a:r>
              <a:rPr lang="en-GB" sz="1600" dirty="0">
                <a:solidFill>
                  <a:srgbClr val="002060"/>
                </a:solidFill>
                <a:latin typeface="Arial" charset="0"/>
              </a:rPr>
              <a:t>	Time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8900" algn="l"/>
                <a:tab pos="176213" algn="l"/>
              </a:tabLst>
            </a:pPr>
            <a:r>
              <a:rPr lang="en-GB" sz="1600" dirty="0">
                <a:solidFill>
                  <a:srgbClr val="002060"/>
                </a:solidFill>
                <a:latin typeface="Arial" charset="0"/>
              </a:rPr>
              <a:t>	Exercise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8900" algn="l"/>
                <a:tab pos="176213" algn="l"/>
              </a:tabLst>
            </a:pPr>
            <a:r>
              <a:rPr lang="en-GB" sz="1600" dirty="0">
                <a:solidFill>
                  <a:srgbClr val="002060"/>
                </a:solidFill>
                <a:latin typeface="Arial" charset="0"/>
              </a:rPr>
              <a:t>	Behaviour</a:t>
            </a:r>
          </a:p>
        </p:txBody>
      </p:sp>
      <p:sp>
        <p:nvSpPr>
          <p:cNvPr id="166917" name="Line 5"/>
          <p:cNvSpPr>
            <a:spLocks noChangeShapeType="1"/>
          </p:cNvSpPr>
          <p:nvPr/>
        </p:nvSpPr>
        <p:spPr bwMode="auto">
          <a:xfrm>
            <a:off x="2782888" y="5445125"/>
            <a:ext cx="0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66918" name="Rectangle 6"/>
          <p:cNvSpPr>
            <a:spLocks noChangeArrowheads="1"/>
          </p:cNvSpPr>
          <p:nvPr/>
        </p:nvSpPr>
        <p:spPr bwMode="auto">
          <a:xfrm>
            <a:off x="1992313" y="2060576"/>
            <a:ext cx="1535112" cy="3384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</a:pPr>
            <a:r>
              <a:rPr lang="en-GB" sz="1600" b="1" dirty="0">
                <a:solidFill>
                  <a:srgbClr val="002060"/>
                </a:solidFill>
                <a:latin typeface="Arial" charset="0"/>
              </a:rPr>
              <a:t>	</a:t>
            </a:r>
            <a:r>
              <a:rPr lang="en-GB" sz="1600" b="1" u="sng" dirty="0">
                <a:solidFill>
                  <a:srgbClr val="002060"/>
                </a:solidFill>
                <a:latin typeface="Arial" charset="0"/>
              </a:rPr>
              <a:t>Time 1</a:t>
            </a:r>
            <a:endParaRPr lang="en-GB" sz="1600" dirty="0">
              <a:solidFill>
                <a:srgbClr val="00206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</a:pPr>
            <a:endParaRPr lang="en-GB" sz="1600" b="1" dirty="0">
              <a:solidFill>
                <a:srgbClr val="00206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</a:pPr>
            <a:r>
              <a:rPr lang="en-GB" sz="1600" b="1" dirty="0">
                <a:solidFill>
                  <a:srgbClr val="002060"/>
                </a:solidFill>
                <a:latin typeface="Arial" charset="0"/>
              </a:rPr>
              <a:t>(1)</a:t>
            </a:r>
            <a:r>
              <a:rPr lang="en-GB" sz="1600" dirty="0">
                <a:solidFill>
                  <a:srgbClr val="002060"/>
                </a:solidFill>
                <a:latin typeface="Arial" charset="0"/>
              </a:rPr>
              <a:t>	</a:t>
            </a:r>
            <a:r>
              <a:rPr lang="en-GB" sz="1600" b="1" u="sng" dirty="0">
                <a:solidFill>
                  <a:srgbClr val="002060"/>
                </a:solidFill>
                <a:latin typeface="Arial" charset="0"/>
              </a:rPr>
              <a:t>SDT: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</a:pPr>
            <a:r>
              <a:rPr lang="en-GB" sz="1600" dirty="0">
                <a:solidFill>
                  <a:srgbClr val="002060"/>
                </a:solidFill>
                <a:latin typeface="Arial" charset="0"/>
              </a:rPr>
              <a:t>	Perceived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</a:pPr>
            <a:r>
              <a:rPr lang="en-GB" sz="1600" dirty="0">
                <a:solidFill>
                  <a:srgbClr val="002060"/>
                </a:solidFill>
                <a:latin typeface="Arial" charset="0"/>
              </a:rPr>
              <a:t>	Autonomy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</a:pPr>
            <a:r>
              <a:rPr lang="en-GB" sz="1600" dirty="0">
                <a:solidFill>
                  <a:srgbClr val="002060"/>
                </a:solidFill>
                <a:latin typeface="Arial" charset="0"/>
              </a:rPr>
              <a:t>	Support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</a:pPr>
            <a:endParaRPr lang="en-GB" sz="1600" dirty="0">
              <a:solidFill>
                <a:srgbClr val="00206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</a:pPr>
            <a:r>
              <a:rPr lang="en-GB" sz="1600" b="1" dirty="0">
                <a:solidFill>
                  <a:srgbClr val="002060"/>
                </a:solidFill>
                <a:latin typeface="Arial" charset="0"/>
              </a:rPr>
              <a:t>(2)</a:t>
            </a:r>
            <a:r>
              <a:rPr lang="en-GB" sz="1600" dirty="0">
                <a:solidFill>
                  <a:srgbClr val="002060"/>
                </a:solidFill>
                <a:latin typeface="Arial" charset="0"/>
              </a:rPr>
              <a:t>	</a:t>
            </a:r>
            <a:r>
              <a:rPr lang="en-GB" sz="1600" b="1" u="sng" dirty="0">
                <a:solidFill>
                  <a:srgbClr val="002060"/>
                </a:solidFill>
                <a:latin typeface="Arial" charset="0"/>
              </a:rPr>
              <a:t>PLOC: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</a:pPr>
            <a:r>
              <a:rPr lang="en-GB" sz="1600" dirty="0">
                <a:solidFill>
                  <a:srgbClr val="002060"/>
                </a:solidFill>
                <a:latin typeface="Arial" charset="0"/>
              </a:rPr>
              <a:t>	External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</a:pPr>
            <a:r>
              <a:rPr lang="en-GB" sz="1600" dirty="0">
                <a:solidFill>
                  <a:srgbClr val="002060"/>
                </a:solidFill>
                <a:latin typeface="Arial" charset="0"/>
              </a:rPr>
              <a:t>	</a:t>
            </a:r>
            <a:r>
              <a:rPr lang="en-GB" sz="1600" dirty="0" err="1">
                <a:solidFill>
                  <a:srgbClr val="002060"/>
                </a:solidFill>
                <a:latin typeface="Arial" charset="0"/>
              </a:rPr>
              <a:t>Introjection</a:t>
            </a:r>
            <a:endParaRPr lang="en-GB" sz="1600" dirty="0">
              <a:solidFill>
                <a:srgbClr val="00206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</a:pPr>
            <a:r>
              <a:rPr lang="en-GB" sz="1600" dirty="0">
                <a:solidFill>
                  <a:srgbClr val="002060"/>
                </a:solidFill>
                <a:latin typeface="Arial" charset="0"/>
              </a:rPr>
              <a:t>	Identification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</a:pPr>
            <a:r>
              <a:rPr lang="en-GB" sz="1600" dirty="0">
                <a:solidFill>
                  <a:srgbClr val="002060"/>
                </a:solidFill>
                <a:latin typeface="Arial" charset="0"/>
              </a:rPr>
              <a:t>	Intrinsic</a:t>
            </a:r>
          </a:p>
        </p:txBody>
      </p:sp>
      <p:sp>
        <p:nvSpPr>
          <p:cNvPr id="166919" name="Rectangle 7"/>
          <p:cNvSpPr>
            <a:spLocks noChangeArrowheads="1"/>
          </p:cNvSpPr>
          <p:nvPr/>
        </p:nvSpPr>
        <p:spPr bwMode="auto">
          <a:xfrm>
            <a:off x="4367213" y="2060576"/>
            <a:ext cx="2159000" cy="3384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</a:pPr>
            <a:r>
              <a:rPr lang="en-GB" sz="1600" b="1" dirty="0">
                <a:solidFill>
                  <a:srgbClr val="002060"/>
                </a:solidFill>
                <a:latin typeface="Arial" charset="0"/>
              </a:rPr>
              <a:t>	</a:t>
            </a:r>
            <a:r>
              <a:rPr lang="en-GB" sz="1600" b="1" u="sng" dirty="0">
                <a:solidFill>
                  <a:srgbClr val="002060"/>
                </a:solidFill>
                <a:latin typeface="Arial" charset="0"/>
              </a:rPr>
              <a:t>Time 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</a:pPr>
            <a:endParaRPr lang="en-GB" sz="1600" b="1" u="sng" dirty="0">
              <a:solidFill>
                <a:srgbClr val="00206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</a:pPr>
            <a:r>
              <a:rPr lang="en-GB" sz="1600" b="1" dirty="0">
                <a:solidFill>
                  <a:srgbClr val="002060"/>
                </a:solidFill>
                <a:latin typeface="Arial" charset="0"/>
              </a:rPr>
              <a:t>(1)	</a:t>
            </a:r>
            <a:r>
              <a:rPr lang="en-GB" sz="1600" b="1" u="sng" dirty="0">
                <a:solidFill>
                  <a:srgbClr val="002060"/>
                </a:solidFill>
                <a:latin typeface="Arial" charset="0"/>
              </a:rPr>
              <a:t>TPB:</a:t>
            </a:r>
            <a:endParaRPr lang="en-GB" sz="1600" dirty="0">
              <a:solidFill>
                <a:srgbClr val="00206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</a:pPr>
            <a:r>
              <a:rPr lang="en-GB" sz="1600" dirty="0">
                <a:solidFill>
                  <a:srgbClr val="002060"/>
                </a:solidFill>
                <a:latin typeface="Arial" charset="0"/>
              </a:rPr>
              <a:t>	Intentions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</a:pPr>
            <a:r>
              <a:rPr lang="en-GB" sz="1600" dirty="0">
                <a:solidFill>
                  <a:srgbClr val="002060"/>
                </a:solidFill>
                <a:latin typeface="Arial" charset="0"/>
              </a:rPr>
              <a:t>	Attitudes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</a:pPr>
            <a:r>
              <a:rPr lang="en-GB" sz="1600" dirty="0">
                <a:solidFill>
                  <a:srgbClr val="002060"/>
                </a:solidFill>
                <a:latin typeface="Arial" charset="0"/>
              </a:rPr>
              <a:t>	Subjective Norm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</a:pPr>
            <a:r>
              <a:rPr lang="en-GB" sz="1600" dirty="0">
                <a:solidFill>
                  <a:srgbClr val="002060"/>
                </a:solidFill>
                <a:latin typeface="Arial" charset="0"/>
              </a:rPr>
              <a:t>	Perceived Control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</a:pPr>
            <a:endParaRPr lang="en-GB" sz="1600" b="1" dirty="0">
              <a:solidFill>
                <a:srgbClr val="00206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</a:pPr>
            <a:r>
              <a:rPr lang="en-GB" sz="1600" b="1" dirty="0">
                <a:solidFill>
                  <a:srgbClr val="002060"/>
                </a:solidFill>
                <a:latin typeface="Arial" charset="0"/>
              </a:rPr>
              <a:t>(2)</a:t>
            </a:r>
            <a:r>
              <a:rPr lang="en-GB" sz="1600" dirty="0">
                <a:solidFill>
                  <a:srgbClr val="002060"/>
                </a:solidFill>
                <a:latin typeface="Arial" charset="0"/>
              </a:rPr>
              <a:t>	</a:t>
            </a:r>
            <a:r>
              <a:rPr lang="en-GB" sz="1600" b="1" u="sng" dirty="0">
                <a:solidFill>
                  <a:srgbClr val="002060"/>
                </a:solidFill>
                <a:latin typeface="Arial" charset="0"/>
              </a:rPr>
              <a:t>PLOC: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</a:pPr>
            <a:r>
              <a:rPr lang="en-GB" sz="1600" dirty="0">
                <a:solidFill>
                  <a:srgbClr val="002060"/>
                </a:solidFill>
                <a:latin typeface="Arial" charset="0"/>
              </a:rPr>
              <a:t>	External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</a:pPr>
            <a:r>
              <a:rPr lang="en-GB" sz="1600" dirty="0">
                <a:solidFill>
                  <a:srgbClr val="002060"/>
                </a:solidFill>
                <a:latin typeface="Arial" charset="0"/>
              </a:rPr>
              <a:t>	</a:t>
            </a:r>
            <a:r>
              <a:rPr lang="en-GB" sz="1600" dirty="0" err="1">
                <a:solidFill>
                  <a:srgbClr val="002060"/>
                </a:solidFill>
                <a:latin typeface="Arial" charset="0"/>
              </a:rPr>
              <a:t>Introjection</a:t>
            </a:r>
            <a:endParaRPr lang="en-GB" sz="1600" dirty="0">
              <a:solidFill>
                <a:srgbClr val="00206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</a:pPr>
            <a:r>
              <a:rPr lang="en-GB" sz="1600" dirty="0">
                <a:solidFill>
                  <a:srgbClr val="002060"/>
                </a:solidFill>
                <a:latin typeface="Arial" charset="0"/>
              </a:rPr>
              <a:t>	Identification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</a:pPr>
            <a:r>
              <a:rPr lang="en-GB" sz="1600" dirty="0">
                <a:solidFill>
                  <a:srgbClr val="002060"/>
                </a:solidFill>
                <a:latin typeface="Arial" charset="0"/>
              </a:rPr>
              <a:t>	Intrinsic</a:t>
            </a:r>
          </a:p>
        </p:txBody>
      </p:sp>
      <p:sp>
        <p:nvSpPr>
          <p:cNvPr id="166920" name="Line 8"/>
          <p:cNvSpPr>
            <a:spLocks noChangeShapeType="1"/>
          </p:cNvSpPr>
          <p:nvPr/>
        </p:nvSpPr>
        <p:spPr bwMode="auto">
          <a:xfrm>
            <a:off x="1703388" y="6308725"/>
            <a:ext cx="84248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66921" name="Line 9"/>
          <p:cNvSpPr>
            <a:spLocks noChangeShapeType="1"/>
          </p:cNvSpPr>
          <p:nvPr/>
        </p:nvSpPr>
        <p:spPr bwMode="auto">
          <a:xfrm>
            <a:off x="9551988" y="3645025"/>
            <a:ext cx="0" cy="2663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66922" name="Line 10"/>
          <p:cNvSpPr>
            <a:spLocks noChangeShapeType="1"/>
          </p:cNvSpPr>
          <p:nvPr/>
        </p:nvSpPr>
        <p:spPr bwMode="auto">
          <a:xfrm>
            <a:off x="5375275" y="5445125"/>
            <a:ext cx="0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Tahoma" pitchFamily="34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375276" y="5661026"/>
            <a:ext cx="4176713" cy="396875"/>
            <a:chOff x="2426" y="3566"/>
            <a:chExt cx="2631" cy="250"/>
          </a:xfrm>
        </p:grpSpPr>
        <p:sp>
          <p:nvSpPr>
            <p:cNvPr id="166924" name="Line 12"/>
            <p:cNvSpPr>
              <a:spLocks noChangeShapeType="1"/>
            </p:cNvSpPr>
            <p:nvPr/>
          </p:nvSpPr>
          <p:spPr bwMode="auto">
            <a:xfrm flipH="1">
              <a:off x="2426" y="3702"/>
              <a:ext cx="10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166925" name="Text Box 13"/>
            <p:cNvSpPr txBox="1">
              <a:spLocks noChangeArrowheads="1"/>
            </p:cNvSpPr>
            <p:nvPr/>
          </p:nvSpPr>
          <p:spPr bwMode="auto">
            <a:xfrm>
              <a:off x="3470" y="3566"/>
              <a:ext cx="703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000">
                  <a:solidFill>
                    <a:srgbClr val="FFFFFF"/>
                  </a:solidFill>
                  <a:latin typeface="Arial" charset="0"/>
                </a:rPr>
                <a:t>5 weeks</a:t>
              </a:r>
            </a:p>
          </p:txBody>
        </p:sp>
        <p:sp>
          <p:nvSpPr>
            <p:cNvPr id="166926" name="Line 14"/>
            <p:cNvSpPr>
              <a:spLocks noChangeShapeType="1"/>
            </p:cNvSpPr>
            <p:nvPr/>
          </p:nvSpPr>
          <p:spPr bwMode="auto">
            <a:xfrm flipH="1">
              <a:off x="4195" y="3702"/>
              <a:ext cx="8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  <a:latin typeface="Tahoma" pitchFamily="34" charset="0"/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855914" y="5661026"/>
            <a:ext cx="2447925" cy="396875"/>
            <a:chOff x="839" y="3566"/>
            <a:chExt cx="1542" cy="250"/>
          </a:xfrm>
        </p:grpSpPr>
        <p:sp>
          <p:nvSpPr>
            <p:cNvPr id="166928" name="Line 16"/>
            <p:cNvSpPr>
              <a:spLocks noChangeShapeType="1"/>
            </p:cNvSpPr>
            <p:nvPr/>
          </p:nvSpPr>
          <p:spPr bwMode="auto">
            <a:xfrm flipH="1">
              <a:off x="839" y="3702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166929" name="Text Box 17"/>
            <p:cNvSpPr txBox="1">
              <a:spLocks noChangeArrowheads="1"/>
            </p:cNvSpPr>
            <p:nvPr/>
          </p:nvSpPr>
          <p:spPr bwMode="auto">
            <a:xfrm>
              <a:off x="1202" y="3566"/>
              <a:ext cx="623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000">
                  <a:solidFill>
                    <a:srgbClr val="FFFFFF"/>
                  </a:solidFill>
                  <a:latin typeface="Arial" charset="0"/>
                </a:rPr>
                <a:t>1 week</a:t>
              </a:r>
            </a:p>
          </p:txBody>
        </p:sp>
        <p:sp>
          <p:nvSpPr>
            <p:cNvPr id="166930" name="Line 18"/>
            <p:cNvSpPr>
              <a:spLocks noChangeShapeType="1"/>
            </p:cNvSpPr>
            <p:nvPr/>
          </p:nvSpPr>
          <p:spPr bwMode="auto">
            <a:xfrm flipH="1">
              <a:off x="1791" y="3702"/>
              <a:ext cx="5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  <a:latin typeface="Tahoma" pitchFamily="34" charset="0"/>
              </a:endParaRPr>
            </a:p>
          </p:txBody>
        </p:sp>
      </p:grpSp>
      <p:sp>
        <p:nvSpPr>
          <p:cNvPr id="166931" name="Text Box 19"/>
          <p:cNvSpPr txBox="1">
            <a:spLocks noChangeArrowheads="1"/>
          </p:cNvSpPr>
          <p:nvPr/>
        </p:nvSpPr>
        <p:spPr bwMode="auto">
          <a:xfrm>
            <a:off x="5519738" y="6308726"/>
            <a:ext cx="7493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>
                <a:solidFill>
                  <a:srgbClr val="FFFFFF"/>
                </a:solidFill>
                <a:latin typeface="Arial" charset="0"/>
              </a:rPr>
              <a:t>Time</a:t>
            </a:r>
          </a:p>
        </p:txBody>
      </p:sp>
      <p:sp>
        <p:nvSpPr>
          <p:cNvPr id="166932" name="AutoShape 20"/>
          <p:cNvSpPr>
            <a:spLocks noChangeArrowheads="1"/>
          </p:cNvSpPr>
          <p:nvPr/>
        </p:nvSpPr>
        <p:spPr bwMode="auto">
          <a:xfrm>
            <a:off x="2878817" y="1006935"/>
            <a:ext cx="1295400" cy="719807"/>
          </a:xfrm>
          <a:prstGeom prst="wedgeRoundRectCallout">
            <a:avLst>
              <a:gd name="adj1" fmla="val -47672"/>
              <a:gd name="adj2" fmla="val 92684"/>
              <a:gd name="adj3" fmla="val 16667"/>
            </a:avLst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  <a:latin typeface="Arial" charset="0"/>
              </a:rPr>
              <a:t>PE context</a:t>
            </a:r>
          </a:p>
        </p:txBody>
      </p:sp>
      <p:sp>
        <p:nvSpPr>
          <p:cNvPr id="166933" name="AutoShape 21"/>
          <p:cNvSpPr>
            <a:spLocks noChangeArrowheads="1"/>
          </p:cNvSpPr>
          <p:nvPr/>
        </p:nvSpPr>
        <p:spPr bwMode="auto">
          <a:xfrm>
            <a:off x="6305097" y="1006067"/>
            <a:ext cx="2232025" cy="720675"/>
          </a:xfrm>
          <a:prstGeom prst="wedgeRoundRectCallout">
            <a:avLst>
              <a:gd name="adj1" fmla="val -50000"/>
              <a:gd name="adj2" fmla="val 96884"/>
              <a:gd name="adj3" fmla="val 16667"/>
            </a:avLst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  <a:latin typeface="Arial" charset="0"/>
              </a:rPr>
              <a:t>Leisure-time context</a:t>
            </a:r>
          </a:p>
        </p:txBody>
      </p:sp>
    </p:spTree>
    <p:extLst>
      <p:ext uri="{BB962C8B-B14F-4D97-AF65-F5344CB8AC3E}">
        <p14:creationId xmlns:p14="http://schemas.microsoft.com/office/powerpoint/2010/main" val="108298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66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6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6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6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6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6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66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66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66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6" grpId="0" animBg="1" autoUpdateAnimBg="0"/>
      <p:bldP spid="166917" grpId="0" animBg="1"/>
      <p:bldP spid="166918" grpId="0" animBg="1" autoUpdateAnimBg="0"/>
      <p:bldP spid="166919" grpId="0" animBg="1" autoUpdateAnimBg="0"/>
      <p:bldP spid="166920" grpId="0" animBg="1"/>
      <p:bldP spid="166921" grpId="0" animBg="1"/>
      <p:bldP spid="166922" grpId="0" animBg="1"/>
      <p:bldP spid="166931" grpId="0" autoUpdateAnimBg="0"/>
      <p:bldP spid="166932" grpId="0" animBg="1" autoUpdateAnimBg="0"/>
      <p:bldP spid="166933" grpId="0" animBg="1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42" y="998359"/>
            <a:ext cx="8817428" cy="994172"/>
          </a:xfrm>
        </p:spPr>
        <p:txBody>
          <a:bodyPr>
            <a:normAutofit fontScale="90000"/>
          </a:bodyPr>
          <a:lstStyle/>
          <a:p>
            <a:r>
              <a:rPr lang="fi-FI" b="1" dirty="0" smtClean="0">
                <a:latin typeface="Aleo" panose="020F0802020204030203" pitchFamily="34" charset="0"/>
              </a:rPr>
              <a:t>Key </a:t>
            </a:r>
            <a:r>
              <a:rPr lang="fi-FI" b="1" dirty="0" err="1" smtClean="0">
                <a:latin typeface="Aleo" panose="020F0802020204030203" pitchFamily="34" charset="0"/>
              </a:rPr>
              <a:t>techniques</a:t>
            </a:r>
            <a:r>
              <a:rPr lang="fi-FI" b="1" dirty="0" smtClean="0">
                <a:latin typeface="Aleo" panose="020F0802020204030203" pitchFamily="34" charset="0"/>
              </a:rPr>
              <a:t> </a:t>
            </a:r>
            <a:r>
              <a:rPr lang="fi-FI" b="1" dirty="0" err="1" smtClean="0">
                <a:latin typeface="Aleo" panose="020F0802020204030203" pitchFamily="34" charset="0"/>
              </a:rPr>
              <a:t>when</a:t>
            </a:r>
            <a:r>
              <a:rPr lang="fi-FI" b="1" dirty="0" smtClean="0">
                <a:latin typeface="Aleo" panose="020F0802020204030203" pitchFamily="34" charset="0"/>
              </a:rPr>
              <a:t> d</a:t>
            </a:r>
            <a:r>
              <a:rPr lang="en-US" b="1" dirty="0" err="1" smtClean="0">
                <a:latin typeface="Aleo" panose="020F0802020204030203" pitchFamily="34" charset="0"/>
              </a:rPr>
              <a:t>ealing</a:t>
            </a:r>
            <a:r>
              <a:rPr lang="en-US" b="1" dirty="0" smtClean="0">
                <a:latin typeface="Aleo" panose="020F0802020204030203" pitchFamily="34" charset="0"/>
              </a:rPr>
              <a:t> </a:t>
            </a:r>
            <a:r>
              <a:rPr lang="en-US" b="1" dirty="0">
                <a:latin typeface="Aleo" panose="020F0802020204030203" pitchFamily="34" charset="0"/>
              </a:rPr>
              <a:t>with students’ misbehavior and motivational problems </a:t>
            </a:r>
            <a:endParaRPr lang="fi-FI" b="1" dirty="0">
              <a:latin typeface="Aleo" panose="020F080202020403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5276" y="2550935"/>
            <a:ext cx="7886700" cy="2967903"/>
          </a:xfrm>
        </p:spPr>
        <p:txBody>
          <a:bodyPr>
            <a:norm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fi-FI" dirty="0" err="1" smtClean="0">
                <a:latin typeface="Aleo" panose="020F0802020204030203" pitchFamily="34" charset="0"/>
              </a:rPr>
              <a:t>Accepting</a:t>
            </a:r>
            <a:r>
              <a:rPr lang="fi-FI" dirty="0" smtClean="0">
                <a:latin typeface="Aleo" panose="020F0802020204030203" pitchFamily="34" charset="0"/>
              </a:rPr>
              <a:t> negative emotions and feelings</a:t>
            </a:r>
          </a:p>
          <a:p>
            <a:pPr marL="385763" indent="-385763">
              <a:buFont typeface="+mj-lt"/>
              <a:buAutoNum type="arabicPeriod"/>
            </a:pPr>
            <a:r>
              <a:rPr lang="fi-FI" dirty="0" smtClean="0">
                <a:latin typeface="Aleo" panose="020F0802020204030203" pitchFamily="34" charset="0"/>
              </a:rPr>
              <a:t>Combining autonomy support techniques</a:t>
            </a:r>
            <a:endParaRPr lang="fi-FI" dirty="0">
              <a:latin typeface="Aleo" panose="020F0802020204030203" pitchFamily="34" charset="0"/>
            </a:endParaRPr>
          </a:p>
          <a:p>
            <a:pPr marL="605219" lvl="1" indent="-385763">
              <a:buFont typeface="+mj-lt"/>
              <a:buAutoNum type="alphaLcParenR"/>
            </a:pPr>
            <a:r>
              <a:rPr lang="en-US" dirty="0">
                <a:latin typeface="Aleo" panose="020F0802020204030203" pitchFamily="34" charset="0"/>
              </a:rPr>
              <a:t>Providing </a:t>
            </a:r>
            <a:r>
              <a:rPr lang="en-US" dirty="0" smtClean="0">
                <a:latin typeface="Aleo" panose="020F0802020204030203" pitchFamily="34" charset="0"/>
              </a:rPr>
              <a:t>a rationale</a:t>
            </a:r>
            <a:endParaRPr lang="en-US" dirty="0">
              <a:latin typeface="Aleo" panose="020F0802020204030203" pitchFamily="34" charset="0"/>
            </a:endParaRPr>
          </a:p>
          <a:p>
            <a:pPr marL="605219" lvl="1" indent="-385763">
              <a:buFont typeface="+mj-lt"/>
              <a:buAutoNum type="alphaLcParenR"/>
            </a:pPr>
            <a:r>
              <a:rPr lang="en-US" dirty="0">
                <a:latin typeface="Aleo" panose="020F0802020204030203" pitchFamily="34" charset="0"/>
              </a:rPr>
              <a:t>Displaying patience</a:t>
            </a:r>
          </a:p>
          <a:p>
            <a:pPr marL="605219" lvl="1" indent="-385763">
              <a:buFont typeface="+mj-lt"/>
              <a:buAutoNum type="alphaLcParenR"/>
            </a:pPr>
            <a:r>
              <a:rPr lang="en-US" dirty="0">
                <a:latin typeface="Aleo" panose="020F0802020204030203" pitchFamily="34" charset="0"/>
              </a:rPr>
              <a:t>Providing choices</a:t>
            </a:r>
          </a:p>
          <a:p>
            <a:pPr marL="605219" lvl="1" indent="-385763">
              <a:buFont typeface="+mj-lt"/>
              <a:buAutoNum type="alphaLcParenR"/>
            </a:pPr>
            <a:r>
              <a:rPr lang="en-US" dirty="0" smtClean="0">
                <a:latin typeface="Aleo" panose="020F0802020204030203" pitchFamily="34" charset="0"/>
              </a:rPr>
              <a:t>Using non-controlling</a:t>
            </a:r>
            <a:r>
              <a:rPr lang="en-US" dirty="0">
                <a:latin typeface="Aleo" panose="020F0802020204030203" pitchFamily="34" charset="0"/>
              </a:rPr>
              <a:t>, informational </a:t>
            </a:r>
            <a:r>
              <a:rPr lang="en-US" dirty="0" smtClean="0">
                <a:latin typeface="Aleo" panose="020F0802020204030203" pitchFamily="34" charset="0"/>
              </a:rPr>
              <a:t>language</a:t>
            </a:r>
            <a:endParaRPr lang="en-US" dirty="0">
              <a:latin typeface="Aleo" panose="020F080202020403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37F7655A-B0CF-4BC5-B8C2-E12A6117C141}" type="slidenum">
              <a:rPr lang="fi-FI">
                <a:solidFill>
                  <a:srgbClr val="000000">
                    <a:tint val="75000"/>
                  </a:srgbClr>
                </a:solidFill>
                <a:latin typeface="Calibri" panose="020F0502020204030204"/>
              </a:rPr>
              <a:pPr defTabSz="685800"/>
              <a:t>90</a:t>
            </a:fld>
            <a:endParaRPr lang="fi-FI">
              <a:solidFill>
                <a:srgbClr val="000000">
                  <a:tint val="7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88" y="5721723"/>
            <a:ext cx="1450529" cy="61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5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Aleo" panose="020F0802020204030203" pitchFamily="34" charset="0"/>
              </a:rPr>
              <a:t>Open question…</a:t>
            </a:r>
            <a:endParaRPr lang="fi-FI" dirty="0">
              <a:latin typeface="Aleo" panose="020F080202020403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7368" y="2226469"/>
            <a:ext cx="2905081" cy="20030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i="1" dirty="0">
                <a:latin typeface="Aleo" panose="020F0802020204030203" pitchFamily="34" charset="0"/>
              </a:rPr>
              <a:t>When you deal with misbehavior and motivational problems how do you support students’ autonomy for realizing their personal goals, values and interests?	</a:t>
            </a:r>
          </a:p>
          <a:p>
            <a:pPr marL="0" indent="0">
              <a:buNone/>
            </a:pPr>
            <a:endParaRPr lang="en-US" sz="1800" dirty="0">
              <a:latin typeface="Aleo" panose="020F0802020204030203" pitchFamily="34" charset="0"/>
            </a:endParaRPr>
          </a:p>
          <a:p>
            <a:pPr marL="0" indent="0">
              <a:buNone/>
            </a:pPr>
            <a:endParaRPr lang="en-US" sz="1800" dirty="0">
              <a:latin typeface="Aleo" panose="020F0802020204030203" pitchFamily="34" charset="0"/>
            </a:endParaRPr>
          </a:p>
          <a:p>
            <a:endParaRPr lang="fi-FI" sz="1800" dirty="0">
              <a:latin typeface="Aleo" panose="020F0802020204030203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6377167-F1F2-4489-BCE1-B87FF40C23E2}" type="slidenum">
              <a:rPr lang="fi-FI">
                <a:solidFill>
                  <a:srgbClr val="000000">
                    <a:tint val="75000"/>
                  </a:srgbClr>
                </a:solidFill>
                <a:latin typeface="Calibri" panose="020F0502020204030204"/>
              </a:rPr>
              <a:pPr defTabSz="685800"/>
              <a:t>91</a:t>
            </a:fld>
            <a:endParaRPr lang="fi-FI">
              <a:solidFill>
                <a:srgbClr val="000000">
                  <a:tint val="75000"/>
                </a:srgbClr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404" y="2226470"/>
            <a:ext cx="1043559" cy="10435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853" y="917354"/>
            <a:ext cx="4122677" cy="2352675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536273" y="3852429"/>
            <a:ext cx="2905081" cy="2190925"/>
          </a:xfrm>
          <a:prstGeom prst="rect">
            <a:avLst/>
          </a:prstGeom>
        </p:spPr>
        <p:txBody>
          <a:bodyPr vert="horz" lIns="0" tIns="34290" rIns="0" bIns="3429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5B9BD5"/>
              </a:buClr>
              <a:buNone/>
            </a:pPr>
            <a:r>
              <a:rPr lang="en-US" sz="1600" i="1" dirty="0">
                <a:solidFill>
                  <a:srgbClr val="000000">
                    <a:lumMod val="75000"/>
                    <a:lumOff val="25000"/>
                  </a:srgbClr>
                </a:solidFill>
                <a:latin typeface="Aleo" panose="020F0802020204030203" pitchFamily="34" charset="0"/>
              </a:rPr>
              <a:t>Provide examples for:</a:t>
            </a:r>
          </a:p>
          <a:p>
            <a:pPr>
              <a:buClr>
                <a:srgbClr val="5B9BD5"/>
              </a:buClr>
              <a:buFont typeface="Wingdings" panose="05000000000000000000" pitchFamily="2" charset="2"/>
              <a:buChar char="Ø"/>
            </a:pPr>
            <a:r>
              <a:rPr lang="en-GB" sz="1600" i="1" dirty="0">
                <a:solidFill>
                  <a:srgbClr val="000000"/>
                </a:solidFill>
                <a:latin typeface="Aleo" panose="020F0802020204030203" pitchFamily="34" charset="0"/>
              </a:rPr>
              <a:t>Providing a </a:t>
            </a:r>
            <a:r>
              <a:rPr lang="en-GB" sz="1600" i="1" dirty="0">
                <a:solidFill>
                  <a:srgbClr val="000000"/>
                </a:solidFill>
                <a:latin typeface="Aleo" panose="020F0802020204030203" pitchFamily="34" charset="0"/>
              </a:rPr>
              <a:t>rationale</a:t>
            </a:r>
            <a:endParaRPr lang="en-GB" sz="1600" i="1" strike="sngStrike" dirty="0">
              <a:solidFill>
                <a:srgbClr val="000000"/>
              </a:solidFill>
              <a:latin typeface="Aleo" panose="020F0802020204030203" pitchFamily="34" charset="0"/>
            </a:endParaRPr>
          </a:p>
          <a:p>
            <a:pPr>
              <a:buClr>
                <a:srgbClr val="5B9BD5"/>
              </a:buClr>
              <a:buFont typeface="Wingdings" panose="05000000000000000000" pitchFamily="2" charset="2"/>
              <a:buChar char="Ø"/>
            </a:pPr>
            <a:r>
              <a:rPr lang="en-GB" sz="1600" i="1" dirty="0">
                <a:solidFill>
                  <a:srgbClr val="000000">
                    <a:lumMod val="75000"/>
                    <a:lumOff val="25000"/>
                  </a:srgbClr>
                </a:solidFill>
                <a:latin typeface="Aleo" panose="020F0802020204030203" pitchFamily="34" charset="0"/>
              </a:rPr>
              <a:t>Displaying </a:t>
            </a:r>
            <a:r>
              <a:rPr lang="en-GB" sz="1600" i="1" dirty="0">
                <a:solidFill>
                  <a:srgbClr val="000000">
                    <a:lumMod val="75000"/>
                    <a:lumOff val="25000"/>
                  </a:srgbClr>
                </a:solidFill>
                <a:latin typeface="Aleo" panose="020F0802020204030203" pitchFamily="34" charset="0"/>
              </a:rPr>
              <a:t>patience</a:t>
            </a:r>
          </a:p>
          <a:p>
            <a:pPr>
              <a:buClr>
                <a:srgbClr val="5B9BD5"/>
              </a:buClr>
              <a:buFont typeface="Wingdings" panose="05000000000000000000" pitchFamily="2" charset="2"/>
              <a:buChar char="Ø"/>
            </a:pPr>
            <a:r>
              <a:rPr lang="en-GB" sz="1600" i="1" dirty="0">
                <a:solidFill>
                  <a:srgbClr val="000000">
                    <a:lumMod val="75000"/>
                    <a:lumOff val="25000"/>
                  </a:srgbClr>
                </a:solidFill>
                <a:latin typeface="Aleo" panose="020F0802020204030203" pitchFamily="34" charset="0"/>
              </a:rPr>
              <a:t>Providing choices</a:t>
            </a:r>
          </a:p>
          <a:p>
            <a:pPr>
              <a:buClr>
                <a:srgbClr val="5B9BD5"/>
              </a:buClr>
              <a:buFont typeface="Wingdings" panose="05000000000000000000" pitchFamily="2" charset="2"/>
              <a:buChar char="Ø"/>
            </a:pPr>
            <a:r>
              <a:rPr lang="en-GB" sz="1600" i="1" dirty="0">
                <a:solidFill>
                  <a:srgbClr val="000000">
                    <a:lumMod val="75000"/>
                    <a:lumOff val="25000"/>
                  </a:srgbClr>
                </a:solidFill>
                <a:latin typeface="Aleo" panose="020F0802020204030203" pitchFamily="34" charset="0"/>
              </a:rPr>
              <a:t>Use of non-controlling, informational language</a:t>
            </a:r>
            <a:endParaRPr lang="en-US" sz="1600" i="1" dirty="0">
              <a:solidFill>
                <a:srgbClr val="000000">
                  <a:lumMod val="75000"/>
                  <a:lumOff val="25000"/>
                </a:srgbClr>
              </a:solidFill>
              <a:latin typeface="Aleo" panose="020F0802020204030203" pitchFamily="34" charset="0"/>
            </a:endParaRPr>
          </a:p>
          <a:p>
            <a:pPr marL="0" indent="0">
              <a:buClr>
                <a:srgbClr val="5B9BD5"/>
              </a:buClr>
              <a:buNone/>
            </a:pPr>
            <a:endParaRPr lang="en-US" sz="1600" dirty="0">
              <a:solidFill>
                <a:srgbClr val="000000">
                  <a:lumMod val="75000"/>
                  <a:lumOff val="25000"/>
                </a:srgbClr>
              </a:solidFill>
              <a:latin typeface="Aleo" panose="020F0802020204030203" pitchFamily="34" charset="0"/>
            </a:endParaRPr>
          </a:p>
          <a:p>
            <a:pPr marL="0" indent="0">
              <a:buClr>
                <a:srgbClr val="5B9BD5"/>
              </a:buClr>
              <a:buNone/>
            </a:pPr>
            <a:endParaRPr lang="en-US" sz="1600" dirty="0">
              <a:solidFill>
                <a:srgbClr val="000000">
                  <a:lumMod val="75000"/>
                  <a:lumOff val="25000"/>
                </a:srgbClr>
              </a:solidFill>
              <a:latin typeface="Aleo" panose="020F0802020204030203" pitchFamily="34" charset="0"/>
            </a:endParaRPr>
          </a:p>
          <a:p>
            <a:pPr>
              <a:buClr>
                <a:srgbClr val="5B9BD5"/>
              </a:buClr>
            </a:pPr>
            <a:endParaRPr lang="fi-FI" sz="1600" dirty="0">
              <a:solidFill>
                <a:srgbClr val="000000">
                  <a:lumMod val="75000"/>
                  <a:lumOff val="25000"/>
                </a:srgbClr>
              </a:solidFill>
              <a:latin typeface="Aleo" panose="020F080202020403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88" y="5721723"/>
            <a:ext cx="1450529" cy="61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1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Role</a:t>
            </a:r>
            <a:r>
              <a:rPr lang="fi-FI" dirty="0" smtClean="0"/>
              <a:t> </a:t>
            </a:r>
            <a:r>
              <a:rPr lang="fi-FI" dirty="0" err="1" smtClean="0"/>
              <a:t>game</a:t>
            </a:r>
            <a:r>
              <a:rPr lang="fi-FI" dirty="0" smtClean="0"/>
              <a:t> </a:t>
            </a:r>
            <a:r>
              <a:rPr lang="fi-FI" dirty="0" err="1" smtClean="0"/>
              <a:t>practice</a:t>
            </a:r>
            <a:r>
              <a:rPr lang="fi-FI" dirty="0" smtClean="0"/>
              <a:t>: </a:t>
            </a:r>
            <a:br>
              <a:rPr lang="fi-FI" dirty="0" smtClean="0"/>
            </a:br>
            <a:r>
              <a:rPr lang="fi-FI" dirty="0" err="1" smtClean="0"/>
              <a:t>receiving</a:t>
            </a:r>
            <a:r>
              <a:rPr lang="fi-FI" dirty="0" smtClean="0"/>
              <a:t> </a:t>
            </a:r>
            <a:r>
              <a:rPr lang="fi-FI" dirty="0" err="1" smtClean="0"/>
              <a:t>protesting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952625" y="2518756"/>
            <a:ext cx="8263890" cy="2928910"/>
          </a:xfrm>
        </p:spPr>
        <p:txBody>
          <a:bodyPr>
            <a:normAutofit/>
          </a:bodyPr>
          <a:lstStyle/>
          <a:p>
            <a:r>
              <a:rPr lang="fi-FI" dirty="0" smtClean="0"/>
              <a:t>One of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pair</a:t>
            </a:r>
            <a:r>
              <a:rPr lang="fi-FI" dirty="0" smtClean="0"/>
              <a:t> </a:t>
            </a:r>
            <a:r>
              <a:rPr lang="fi-FI" dirty="0" err="1" smtClean="0"/>
              <a:t>chooses</a:t>
            </a:r>
            <a:r>
              <a:rPr lang="fi-FI" dirty="0" smtClean="0"/>
              <a:t> </a:t>
            </a:r>
            <a:r>
              <a:rPr lang="fi-FI" dirty="0" err="1" smtClean="0"/>
              <a:t>topic</a:t>
            </a:r>
            <a:r>
              <a:rPr lang="fi-FI" dirty="0" smtClean="0"/>
              <a:t> of </a:t>
            </a:r>
            <a:r>
              <a:rPr lang="fi-FI" dirty="0" err="1" smtClean="0"/>
              <a:t>protesting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flip</a:t>
            </a:r>
            <a:r>
              <a:rPr lang="fi-FI" dirty="0" smtClean="0"/>
              <a:t> </a:t>
            </a:r>
            <a:r>
              <a:rPr lang="fi-FI" dirty="0" err="1" smtClean="0"/>
              <a:t>chart</a:t>
            </a:r>
            <a:r>
              <a:rPr lang="fi-FI" dirty="0" smtClean="0"/>
              <a:t> and </a:t>
            </a:r>
            <a:r>
              <a:rPr lang="fi-FI" dirty="0" err="1" smtClean="0"/>
              <a:t>throw</a:t>
            </a:r>
            <a:r>
              <a:rPr lang="fi-FI" dirty="0" smtClean="0"/>
              <a:t> </a:t>
            </a:r>
            <a:r>
              <a:rPr lang="fi-FI" dirty="0" err="1" smtClean="0"/>
              <a:t>him</a:t>
            </a:r>
            <a:r>
              <a:rPr lang="fi-FI" dirty="0" smtClean="0"/>
              <a:t>/</a:t>
            </a:r>
            <a:r>
              <a:rPr lang="fi-FI" dirty="0" err="1" smtClean="0"/>
              <a:t>herself</a:t>
            </a:r>
            <a:r>
              <a:rPr lang="fi-FI" dirty="0" smtClean="0"/>
              <a:t> to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role</a:t>
            </a:r>
            <a:r>
              <a:rPr lang="fi-FI" dirty="0" smtClean="0"/>
              <a:t> of </a:t>
            </a:r>
            <a:r>
              <a:rPr lang="fi-FI" dirty="0" err="1" smtClean="0"/>
              <a:t>student</a:t>
            </a:r>
            <a:r>
              <a:rPr lang="fi-FI" dirty="0" smtClean="0"/>
              <a:t>. </a:t>
            </a:r>
            <a:r>
              <a:rPr lang="fi-FI" dirty="0" err="1" smtClean="0"/>
              <a:t>Another</a:t>
            </a:r>
            <a:r>
              <a:rPr lang="fi-FI" dirty="0" smtClean="0"/>
              <a:t> of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pair</a:t>
            </a:r>
            <a:r>
              <a:rPr lang="fi-FI" dirty="0" smtClean="0"/>
              <a:t> </a:t>
            </a:r>
            <a:r>
              <a:rPr lang="fi-FI" dirty="0" err="1" smtClean="0"/>
              <a:t>acts</a:t>
            </a:r>
            <a:r>
              <a:rPr lang="fi-FI" dirty="0" smtClean="0"/>
              <a:t> </a:t>
            </a:r>
            <a:r>
              <a:rPr lang="fi-FI" dirty="0" err="1" smtClean="0"/>
              <a:t>teacher</a:t>
            </a:r>
            <a:r>
              <a:rPr lang="fi-FI" dirty="0" smtClean="0"/>
              <a:t> </a:t>
            </a:r>
            <a:r>
              <a:rPr lang="fi-FI" dirty="0" err="1" smtClean="0"/>
              <a:t>who</a:t>
            </a:r>
            <a:r>
              <a:rPr lang="fi-FI" dirty="0" smtClean="0"/>
              <a:t> </a:t>
            </a:r>
            <a:r>
              <a:rPr lang="fi-FI" dirty="0" err="1" smtClean="0"/>
              <a:t>tries</a:t>
            </a:r>
            <a:r>
              <a:rPr lang="fi-FI" dirty="0" smtClean="0"/>
              <a:t> to stop </a:t>
            </a:r>
            <a:r>
              <a:rPr lang="fi-FI" dirty="0" err="1" smtClean="0"/>
              <a:t>protesting</a:t>
            </a:r>
            <a:r>
              <a:rPr lang="fi-FI" dirty="0" smtClean="0"/>
              <a:t>…</a:t>
            </a:r>
          </a:p>
          <a:p>
            <a:r>
              <a:rPr lang="fi-FI" dirty="0" smtClean="0"/>
              <a:t>Etc.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685800"/>
            <a:fld id="{00000000-1234-1234-1234-123412341234}" type="slidenum">
              <a:rPr lang="en-US">
                <a:solidFill>
                  <a:srgbClr val="000000">
                    <a:tint val="75000"/>
                  </a:srgbClr>
                </a:solidFill>
                <a:latin typeface="Calibri" panose="020F0502020204030204"/>
              </a:rPr>
              <a:pPr defTabSz="685800"/>
              <a:t>92</a:t>
            </a:fld>
            <a:endParaRPr lang="en-US">
              <a:solidFill>
                <a:srgbClr val="000000">
                  <a:tint val="75000"/>
                </a:srgbClr>
              </a:solidFill>
              <a:latin typeface="Calibri" panose="020F0502020204030204"/>
            </a:endParaRPr>
          </a:p>
        </p:txBody>
      </p:sp>
      <p:pic>
        <p:nvPicPr>
          <p:cNvPr id="1026" name="Picture 2" descr="Aiheeseen liittyvä kuv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4846" y="1004890"/>
            <a:ext cx="1594484" cy="159448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88" y="5721723"/>
            <a:ext cx="1450529" cy="61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4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598814" y="1446416"/>
          <a:ext cx="9002683" cy="514859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48838">
                  <a:extLst>
                    <a:ext uri="{9D8B030D-6E8A-4147-A177-3AD203B41FA5}">
                      <a16:colId xmlns:a16="http://schemas.microsoft.com/office/drawing/2014/main" val="3684101107"/>
                    </a:ext>
                  </a:extLst>
                </a:gridCol>
                <a:gridCol w="2135855">
                  <a:extLst>
                    <a:ext uri="{9D8B030D-6E8A-4147-A177-3AD203B41FA5}">
                      <a16:colId xmlns:a16="http://schemas.microsoft.com/office/drawing/2014/main" val="3611289066"/>
                    </a:ext>
                  </a:extLst>
                </a:gridCol>
                <a:gridCol w="6117990">
                  <a:extLst>
                    <a:ext uri="{9D8B030D-6E8A-4147-A177-3AD203B41FA5}">
                      <a16:colId xmlns:a16="http://schemas.microsoft.com/office/drawing/2014/main" val="1806551860"/>
                    </a:ext>
                  </a:extLst>
                </a:gridCol>
              </a:tblGrid>
              <a:tr h="522365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Session</a:t>
                      </a:r>
                      <a:endParaRPr lang="fi-FI" sz="1400" dirty="0"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CONTENT</a:t>
                      </a:r>
                      <a:endParaRPr lang="fi-FI" sz="1400" dirty="0"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LEARNING OUTCOME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Teacher should be able to </a:t>
                      </a:r>
                      <a:endParaRPr lang="fi-FI" sz="1400" dirty="0" smtClean="0">
                        <a:effectLst/>
                        <a:latin typeface="Aleo" panose="020F080202020403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658073"/>
                  </a:ext>
                </a:extLst>
              </a:tr>
              <a:tr h="737458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1</a:t>
                      </a:r>
                      <a:endParaRPr lang="fi-FI" sz="1400" dirty="0">
                        <a:solidFill>
                          <a:schemeClr val="bg1"/>
                        </a:solidFill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Introduction info and added value of the training to their teaching practice</a:t>
                      </a:r>
                      <a:endParaRPr lang="fi-FI" sz="1400" dirty="0"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fi-FI" sz="1400" baseline="0" dirty="0" smtClean="0"/>
                        <a:t>- </a:t>
                      </a:r>
                      <a:r>
                        <a:rPr lang="fi-FI" sz="1400" baseline="0" dirty="0" err="1" smtClean="0"/>
                        <a:t>Identify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differences</a:t>
                      </a:r>
                      <a:r>
                        <a:rPr lang="fi-FI" sz="1400" baseline="0" dirty="0" smtClean="0"/>
                        <a:t> in </a:t>
                      </a:r>
                      <a:r>
                        <a:rPr lang="fi-FI" sz="1400" baseline="0" dirty="0" err="1" smtClean="0"/>
                        <a:t>inner</a:t>
                      </a:r>
                      <a:r>
                        <a:rPr lang="fi-FI" sz="1400" baseline="0" dirty="0" smtClean="0"/>
                        <a:t> and </a:t>
                      </a:r>
                      <a:r>
                        <a:rPr lang="fi-FI" sz="1400" baseline="0" dirty="0" err="1" smtClean="0"/>
                        <a:t>external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motivation</a:t>
                      </a:r>
                      <a:endParaRPr lang="fi-FI" sz="1400" baseline="0" dirty="0" smtClean="0"/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fi-FI" sz="1400" baseline="0" dirty="0" smtClean="0"/>
                        <a:t>- </a:t>
                      </a:r>
                      <a:r>
                        <a:rPr lang="fi-FI" sz="1400" baseline="0" dirty="0" err="1" smtClean="0"/>
                        <a:t>Identify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differences</a:t>
                      </a:r>
                      <a:r>
                        <a:rPr lang="fi-FI" sz="1400" baseline="0" dirty="0" smtClean="0"/>
                        <a:t> in </a:t>
                      </a:r>
                      <a:r>
                        <a:rPr lang="fi-FI" sz="1400" b="1" baseline="0" dirty="0" err="1" smtClean="0"/>
                        <a:t>autonomy-supportive</a:t>
                      </a:r>
                      <a:r>
                        <a:rPr lang="fi-FI" sz="1400" b="1" baseline="0" dirty="0" smtClean="0"/>
                        <a:t> and </a:t>
                      </a:r>
                      <a:r>
                        <a:rPr lang="fi-FI" sz="1400" b="1" baseline="0" dirty="0" err="1" smtClean="0"/>
                        <a:t>controlling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teaching</a:t>
                      </a:r>
                      <a:r>
                        <a:rPr lang="fi-FI" sz="1400" baseline="0" dirty="0" smtClean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782922"/>
                  </a:ext>
                </a:extLst>
              </a:tr>
              <a:tr h="952549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2</a:t>
                      </a:r>
                      <a:endParaRPr lang="fi-FI" sz="1400" dirty="0" smtClean="0">
                        <a:solidFill>
                          <a:schemeClr val="bg1"/>
                        </a:solidFill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err="1" smtClean="0"/>
                        <a:t>Autonomy</a:t>
                      </a:r>
                      <a:r>
                        <a:rPr lang="fi-FI" sz="1400" dirty="0" smtClean="0"/>
                        <a:t> </a:t>
                      </a:r>
                      <a:r>
                        <a:rPr lang="fi-FI" sz="1400" dirty="0" err="1" smtClean="0"/>
                        <a:t>Sup</a:t>
                      </a:r>
                      <a:r>
                        <a:rPr lang="fi-FI" sz="1400" dirty="0" smtClean="0"/>
                        <a:t>. </a:t>
                      </a:r>
                      <a:r>
                        <a:rPr lang="fi-FI" sz="1400" dirty="0" err="1" smtClean="0"/>
                        <a:t>Techniques</a:t>
                      </a:r>
                      <a:r>
                        <a:rPr lang="fi-FI" sz="1400" dirty="0" smtClean="0"/>
                        <a:t> (AST) - </a:t>
                      </a:r>
                      <a:r>
                        <a:rPr lang="fi-FI" sz="1400" dirty="0" err="1" smtClean="0"/>
                        <a:t>Information</a:t>
                      </a:r>
                      <a:r>
                        <a:rPr lang="fi-FI" sz="1400" dirty="0" smtClean="0"/>
                        <a:t> provision &amp; </a:t>
                      </a:r>
                      <a:r>
                        <a:rPr lang="fi-FI" sz="1400" dirty="0" err="1" smtClean="0"/>
                        <a:t>Change</a:t>
                      </a:r>
                      <a:r>
                        <a:rPr lang="fi-FI" sz="1400" dirty="0" smtClean="0"/>
                        <a:t> </a:t>
                      </a:r>
                      <a:r>
                        <a:rPr lang="fi-FI" sz="1400" dirty="0" err="1" smtClean="0"/>
                        <a:t>talk</a:t>
                      </a:r>
                      <a:r>
                        <a:rPr lang="fi-FI" sz="1400" dirty="0" smtClean="0"/>
                        <a:t> </a:t>
                      </a:r>
                      <a:r>
                        <a:rPr lang="fi-FI" sz="1400" dirty="0" err="1" smtClean="0"/>
                        <a:t>activities</a:t>
                      </a:r>
                      <a:endParaRPr lang="fi-FI" sz="1400" dirty="0" smtClean="0"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- </a:t>
                      </a:r>
                      <a:r>
                        <a:rPr lang="fi-FI" sz="1400" b="1" dirty="0" err="1" smtClean="0"/>
                        <a:t>Name</a:t>
                      </a:r>
                      <a:r>
                        <a:rPr lang="fi-FI" sz="1400" b="1" baseline="0" dirty="0" smtClean="0"/>
                        <a:t> </a:t>
                      </a:r>
                      <a:r>
                        <a:rPr lang="fi-FI" sz="1400" b="1" baseline="0" dirty="0" err="1" smtClean="0"/>
                        <a:t>seven</a:t>
                      </a:r>
                      <a:r>
                        <a:rPr lang="fi-FI" sz="1400" b="1" baseline="0" dirty="0" smtClean="0"/>
                        <a:t> </a:t>
                      </a:r>
                      <a:r>
                        <a:rPr lang="fi-FI" sz="1400" b="1" baseline="0" dirty="0" err="1" smtClean="0"/>
                        <a:t>key</a:t>
                      </a:r>
                      <a:r>
                        <a:rPr lang="fi-FI" sz="1400" b="1" baseline="0" dirty="0" smtClean="0"/>
                        <a:t> </a:t>
                      </a:r>
                      <a:r>
                        <a:rPr lang="fi-FI" sz="1400" b="1" baseline="0" dirty="0" err="1" smtClean="0"/>
                        <a:t>techniques</a:t>
                      </a:r>
                      <a:r>
                        <a:rPr lang="fi-FI" sz="1400" b="1" baseline="0" dirty="0" smtClean="0"/>
                        <a:t> </a:t>
                      </a:r>
                      <a:r>
                        <a:rPr lang="fi-FI" sz="1400" baseline="0" dirty="0" smtClean="0"/>
                        <a:t>of </a:t>
                      </a:r>
                      <a:r>
                        <a:rPr lang="fi-FI" sz="1400" baseline="0" dirty="0" err="1" smtClean="0"/>
                        <a:t>autonomy-supportive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teaching</a:t>
                      </a:r>
                      <a:r>
                        <a:rPr lang="fi-FI" sz="1400" baseline="0" dirty="0" smtClean="0"/>
                        <a:t> (AST)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521729"/>
                  </a:ext>
                </a:extLst>
              </a:tr>
              <a:tr h="713708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3</a:t>
                      </a:r>
                      <a:endParaRPr lang="fi-FI" sz="1400" dirty="0" smtClean="0">
                        <a:solidFill>
                          <a:schemeClr val="bg1"/>
                        </a:solidFill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AST - </a:t>
                      </a:r>
                      <a:r>
                        <a:rPr lang="fi-FI" sz="1400" dirty="0" err="1" smtClean="0"/>
                        <a:t>Providing</a:t>
                      </a:r>
                      <a:r>
                        <a:rPr lang="fi-FI" sz="1400" dirty="0" smtClean="0"/>
                        <a:t> </a:t>
                      </a:r>
                      <a:r>
                        <a:rPr lang="fi-FI" sz="1400" dirty="0" err="1" smtClean="0"/>
                        <a:t>instructions</a:t>
                      </a:r>
                      <a:endParaRPr lang="fi-FI" sz="1400" dirty="0" smtClean="0"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- Identify </a:t>
                      </a:r>
                      <a:r>
                        <a:rPr lang="en-US" sz="1400" b="1" dirty="0" smtClean="0">
                          <a:effectLst/>
                        </a:rPr>
                        <a:t>instructional practices</a:t>
                      </a:r>
                      <a:r>
                        <a:rPr lang="en-US" sz="1400" baseline="0" dirty="0" smtClean="0">
                          <a:effectLst/>
                        </a:rPr>
                        <a:t> in which AST could be used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- Organize and communicate lesson practices in a way which supports students’ feeling of autonomy</a:t>
                      </a:r>
                      <a:endParaRPr lang="fi-FI" sz="1400" dirty="0" smtClean="0">
                        <a:effectLst/>
                        <a:latin typeface="Aleo" panose="020F080202020403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347413"/>
                  </a:ext>
                </a:extLst>
              </a:tr>
              <a:tr h="5223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 smtClean="0">
                        <a:solidFill>
                          <a:schemeClr val="bg1"/>
                        </a:solidFill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AST - Providing Feedback, Encouragement and Praise </a:t>
                      </a:r>
                      <a:endParaRPr lang="en-US" sz="1400" dirty="0" smtClean="0"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</a:rPr>
                        <a:t>- Identify</a:t>
                      </a:r>
                      <a:r>
                        <a:rPr lang="en-US" sz="1400" baseline="0" dirty="0" smtClean="0">
                          <a:effectLst/>
                        </a:rPr>
                        <a:t> situations relating to </a:t>
                      </a:r>
                      <a:r>
                        <a:rPr lang="fi-FI" sz="1400" b="1" dirty="0" smtClean="0"/>
                        <a:t>feedback, </a:t>
                      </a:r>
                      <a:r>
                        <a:rPr lang="fi-FI" sz="1400" b="1" dirty="0" err="1" smtClean="0"/>
                        <a:t>encouragement</a:t>
                      </a:r>
                      <a:r>
                        <a:rPr lang="fi-FI" sz="1400" b="1" dirty="0" smtClean="0"/>
                        <a:t> and </a:t>
                      </a:r>
                      <a:r>
                        <a:rPr lang="fi-FI" sz="1400" b="1" dirty="0" err="1" smtClean="0"/>
                        <a:t>praise</a:t>
                      </a:r>
                      <a:r>
                        <a:rPr lang="fi-FI" sz="1400" b="0" baseline="0" dirty="0" smtClean="0"/>
                        <a:t> in </a:t>
                      </a:r>
                      <a:r>
                        <a:rPr lang="fi-FI" sz="1400" b="0" baseline="0" dirty="0" err="1" smtClean="0"/>
                        <a:t>which</a:t>
                      </a:r>
                      <a:r>
                        <a:rPr lang="fi-FI" sz="1400" b="0" baseline="0" dirty="0" smtClean="0"/>
                        <a:t> AST </a:t>
                      </a:r>
                      <a:r>
                        <a:rPr lang="fi-FI" sz="1400" b="0" baseline="0" dirty="0" err="1" smtClean="0"/>
                        <a:t>could</a:t>
                      </a:r>
                      <a:r>
                        <a:rPr lang="fi-FI" sz="1400" b="0" baseline="0" dirty="0" smtClean="0"/>
                        <a:t> </a:t>
                      </a:r>
                      <a:r>
                        <a:rPr lang="fi-FI" sz="1400" b="0" baseline="0" dirty="0" err="1" smtClean="0"/>
                        <a:t>be</a:t>
                      </a:r>
                      <a:r>
                        <a:rPr lang="fi-FI" sz="1400" b="0" baseline="0" dirty="0" smtClean="0"/>
                        <a:t> </a:t>
                      </a:r>
                      <a:r>
                        <a:rPr lang="fi-FI" sz="1400" b="0" baseline="0" dirty="0" err="1" smtClean="0"/>
                        <a:t>used</a:t>
                      </a:r>
                      <a:endParaRPr lang="fi-FI" sz="1400" dirty="0" smtClean="0"/>
                    </a:p>
                    <a:p>
                      <a:r>
                        <a:rPr lang="fi-FI" sz="1400" dirty="0" smtClean="0"/>
                        <a:t>- </a:t>
                      </a:r>
                      <a:r>
                        <a:rPr lang="fi-FI" sz="1400" dirty="0" err="1" smtClean="0"/>
                        <a:t>Communicate</a:t>
                      </a:r>
                      <a:r>
                        <a:rPr lang="fi-FI" sz="1400" dirty="0" smtClean="0"/>
                        <a:t> </a:t>
                      </a:r>
                      <a:r>
                        <a:rPr lang="fi-FI" sz="1400" b="0" dirty="0" smtClean="0"/>
                        <a:t>feedback, </a:t>
                      </a:r>
                      <a:r>
                        <a:rPr lang="fi-FI" sz="1400" b="0" dirty="0" err="1" smtClean="0"/>
                        <a:t>encouragement</a:t>
                      </a:r>
                      <a:r>
                        <a:rPr lang="fi-FI" sz="1400" b="0" dirty="0" smtClean="0"/>
                        <a:t> and </a:t>
                      </a:r>
                      <a:r>
                        <a:rPr lang="fi-FI" sz="1400" b="0" dirty="0" err="1" smtClean="0"/>
                        <a:t>praise</a:t>
                      </a:r>
                      <a:r>
                        <a:rPr lang="fi-FI" sz="1400" b="0" dirty="0" smtClean="0"/>
                        <a:t> </a:t>
                      </a:r>
                      <a:r>
                        <a:rPr lang="fi-FI" sz="1400" dirty="0" smtClean="0"/>
                        <a:t>in a </a:t>
                      </a:r>
                      <a:r>
                        <a:rPr lang="fi-FI" sz="1400" dirty="0" err="1" smtClean="0"/>
                        <a:t>way</a:t>
                      </a:r>
                      <a:r>
                        <a:rPr lang="fi-FI" sz="1400" dirty="0" smtClean="0"/>
                        <a:t> </a:t>
                      </a:r>
                      <a:r>
                        <a:rPr lang="fi-FI" sz="1400" dirty="0" err="1" smtClean="0"/>
                        <a:t>that</a:t>
                      </a:r>
                      <a:r>
                        <a:rPr lang="fi-FI" sz="1400" dirty="0" smtClean="0"/>
                        <a:t> </a:t>
                      </a:r>
                      <a:r>
                        <a:rPr lang="fi-FI" sz="1400" dirty="0" err="1" smtClean="0"/>
                        <a:t>supports</a:t>
                      </a:r>
                      <a:r>
                        <a:rPr lang="fi-FI" sz="1400" dirty="0" smtClean="0"/>
                        <a:t> </a:t>
                      </a:r>
                      <a:r>
                        <a:rPr lang="fi-FI" sz="1400" dirty="0" err="1" smtClean="0"/>
                        <a:t>student’s</a:t>
                      </a:r>
                      <a:r>
                        <a:rPr lang="fi-FI" sz="1400" dirty="0" smtClean="0"/>
                        <a:t> </a:t>
                      </a:r>
                      <a:r>
                        <a:rPr lang="fi-FI" sz="1400" dirty="0" err="1" smtClean="0"/>
                        <a:t>feeling</a:t>
                      </a:r>
                      <a:r>
                        <a:rPr lang="fi-FI" sz="1400" dirty="0" smtClean="0"/>
                        <a:t> of </a:t>
                      </a:r>
                      <a:r>
                        <a:rPr lang="fi-FI" sz="1400" dirty="0" err="1" smtClean="0"/>
                        <a:t>autonomy</a:t>
                      </a:r>
                      <a:endParaRPr lang="fi-FI" sz="1400" dirty="0">
                        <a:latin typeface="Aleo" panose="020F08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531"/>
                  </a:ext>
                </a:extLst>
              </a:tr>
              <a:tr h="73745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 smtClean="0">
                        <a:solidFill>
                          <a:schemeClr val="bg1"/>
                        </a:solidFill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Responding to students Discipline &amp; Off-task </a:t>
                      </a:r>
                      <a:r>
                        <a:rPr lang="en-US" sz="1400" dirty="0" err="1" smtClean="0"/>
                        <a:t>behaviours</a:t>
                      </a:r>
                      <a:endParaRPr lang="en-US" sz="1400" dirty="0" smtClean="0"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 Identify situations relating to students’ </a:t>
                      </a:r>
                      <a:r>
                        <a:rPr lang="en-US" sz="1400" b="1" dirty="0" smtClean="0">
                          <a:effectLst/>
                        </a:rPr>
                        <a:t>misbehavior</a:t>
                      </a:r>
                      <a:r>
                        <a:rPr lang="en-US" sz="1400" b="1" baseline="0" dirty="0" smtClean="0">
                          <a:effectLst/>
                        </a:rPr>
                        <a:t> and motivational problems </a:t>
                      </a:r>
                      <a:r>
                        <a:rPr lang="en-US" sz="1400" baseline="0" dirty="0" smtClean="0">
                          <a:effectLst/>
                        </a:rPr>
                        <a:t>in which AST could be used</a:t>
                      </a:r>
                      <a:endParaRPr lang="en-US" sz="1400" dirty="0" smtClean="0">
                        <a:effectLst/>
                      </a:endParaRPr>
                    </a:p>
                  </a:txBody>
                  <a:tcPr marL="61891" marR="61891" marT="0" marB="0"/>
                </a:tc>
                <a:extLst>
                  <a:ext uri="{0D108BD9-81ED-4DB2-BD59-A6C34878D82A}">
                    <a16:rowId xmlns:a16="http://schemas.microsoft.com/office/drawing/2014/main" val="927397729"/>
                  </a:ext>
                </a:extLst>
              </a:tr>
              <a:tr h="5223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 smtClean="0">
                        <a:solidFill>
                          <a:schemeClr val="bg1"/>
                        </a:solidFill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Building </a:t>
                      </a:r>
                      <a:r>
                        <a:rPr lang="en-US" sz="1400" dirty="0" err="1" smtClean="0"/>
                        <a:t>personalised</a:t>
                      </a:r>
                      <a:r>
                        <a:rPr lang="en-US" sz="1400" dirty="0" smtClean="0"/>
                        <a:t> AST action plans</a:t>
                      </a:r>
                      <a:endParaRPr lang="en-US" sz="1400" dirty="0" smtClean="0">
                        <a:latin typeface="Aleo" panose="020F08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 smtClean="0">
                          <a:effectLst/>
                        </a:rPr>
                        <a:t>- </a:t>
                      </a:r>
                      <a:r>
                        <a:rPr lang="fi-FI" sz="1400" b="1" dirty="0" smtClean="0">
                          <a:effectLst/>
                        </a:rPr>
                        <a:t>Plan and </a:t>
                      </a:r>
                      <a:r>
                        <a:rPr lang="fi-FI" sz="1400" b="1" dirty="0" err="1" smtClean="0">
                          <a:effectLst/>
                        </a:rPr>
                        <a:t>apply</a:t>
                      </a:r>
                      <a:r>
                        <a:rPr lang="fi-FI" sz="1400" b="1" dirty="0" smtClean="0">
                          <a:effectLst/>
                        </a:rPr>
                        <a:t> </a:t>
                      </a:r>
                      <a:r>
                        <a:rPr lang="fi-FI" sz="1400" dirty="0" err="1" smtClean="0">
                          <a:effectLst/>
                        </a:rPr>
                        <a:t>autonomy</a:t>
                      </a:r>
                      <a:r>
                        <a:rPr lang="fi-FI" sz="1400" dirty="0" smtClean="0">
                          <a:effectLst/>
                        </a:rPr>
                        <a:t> </a:t>
                      </a:r>
                      <a:r>
                        <a:rPr lang="fi-FI" sz="1400" dirty="0" err="1" smtClean="0">
                          <a:effectLst/>
                        </a:rPr>
                        <a:t>supportive</a:t>
                      </a:r>
                      <a:r>
                        <a:rPr lang="fi-FI" sz="1400" dirty="0" smtClean="0">
                          <a:effectLst/>
                        </a:rPr>
                        <a:t> </a:t>
                      </a:r>
                      <a:r>
                        <a:rPr lang="fi-FI" sz="1400" dirty="0" err="1" smtClean="0">
                          <a:effectLst/>
                        </a:rPr>
                        <a:t>teaching</a:t>
                      </a:r>
                      <a:r>
                        <a:rPr lang="fi-FI" sz="1400" dirty="0" smtClean="0">
                          <a:effectLst/>
                        </a:rPr>
                        <a:t> </a:t>
                      </a:r>
                      <a:r>
                        <a:rPr lang="fi-FI" sz="1400" dirty="0" err="1" smtClean="0">
                          <a:effectLst/>
                        </a:rPr>
                        <a:t>practices</a:t>
                      </a:r>
                      <a:r>
                        <a:rPr lang="fi-FI" sz="1400" dirty="0" smtClean="0">
                          <a:effectLst/>
                        </a:rPr>
                        <a:t> in </a:t>
                      </a:r>
                      <a:r>
                        <a:rPr lang="fi-FI" sz="1400" dirty="0" err="1" smtClean="0">
                          <a:effectLst/>
                        </a:rPr>
                        <a:t>their</a:t>
                      </a:r>
                      <a:r>
                        <a:rPr lang="fi-FI" sz="1400" dirty="0" smtClean="0">
                          <a:effectLst/>
                        </a:rPr>
                        <a:t> </a:t>
                      </a:r>
                      <a:r>
                        <a:rPr lang="fi-FI" sz="1400" dirty="0" err="1" smtClean="0">
                          <a:effectLst/>
                        </a:rPr>
                        <a:t>everyday</a:t>
                      </a:r>
                      <a:r>
                        <a:rPr lang="fi-FI" sz="1400" dirty="0" smtClean="0">
                          <a:effectLst/>
                        </a:rPr>
                        <a:t> PE </a:t>
                      </a:r>
                      <a:r>
                        <a:rPr lang="fi-FI" sz="1400" dirty="0" err="1" smtClean="0">
                          <a:effectLst/>
                        </a:rPr>
                        <a:t>teaching</a:t>
                      </a:r>
                      <a:r>
                        <a:rPr lang="fi-FI" sz="1400" dirty="0" smtClean="0">
                          <a:effectLst/>
                        </a:rPr>
                        <a:t> routine </a:t>
                      </a:r>
                      <a:endParaRPr lang="fi-FI" sz="1400" dirty="0">
                        <a:effectLst/>
                        <a:latin typeface="Aleo" panose="020F080202020403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1" marR="61891" marT="0" marB="0"/>
                </a:tc>
                <a:extLst>
                  <a:ext uri="{0D108BD9-81ED-4DB2-BD59-A6C34878D82A}">
                    <a16:rowId xmlns:a16="http://schemas.microsoft.com/office/drawing/2014/main" val="1552348799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938247" y="611840"/>
            <a:ext cx="2729753" cy="490818"/>
          </a:xfrm>
          <a:prstGeom prst="rect">
            <a:avLst/>
          </a:prstGeom>
          <a:solidFill>
            <a:srgbClr val="976A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US" sz="21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IMPLEMENTATION</a:t>
            </a:r>
            <a:endParaRPr lang="en-US" sz="210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124057"/>
            <a:ext cx="5785596" cy="1325563"/>
          </a:xfrm>
        </p:spPr>
        <p:txBody>
          <a:bodyPr/>
          <a:lstStyle/>
          <a:p>
            <a:r>
              <a:rPr lang="fi-FI" dirty="0" err="1" smtClean="0"/>
              <a:t>Contents</a:t>
            </a:r>
            <a:r>
              <a:rPr lang="fi-FI" dirty="0" smtClean="0"/>
              <a:t> and </a:t>
            </a:r>
            <a:r>
              <a:rPr lang="fi-FI" dirty="0" err="1" smtClean="0"/>
              <a:t>learning</a:t>
            </a:r>
            <a:r>
              <a:rPr lang="fi-FI" dirty="0" smtClean="0"/>
              <a:t> </a:t>
            </a:r>
            <a:r>
              <a:rPr lang="fi-FI" dirty="0" err="1" smtClean="0"/>
              <a:t>outcomes</a:t>
            </a:r>
            <a:endParaRPr lang="fi-FI" dirty="0"/>
          </a:p>
        </p:txBody>
      </p:sp>
      <p:sp>
        <p:nvSpPr>
          <p:cNvPr id="5" name="Rectangle 4"/>
          <p:cNvSpPr/>
          <p:nvPr/>
        </p:nvSpPr>
        <p:spPr>
          <a:xfrm>
            <a:off x="1598810" y="6093229"/>
            <a:ext cx="9002686" cy="5153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i-FI" sz="135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6115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52651" y="365126"/>
            <a:ext cx="3038475" cy="2054224"/>
          </a:xfrm>
        </p:spPr>
        <p:txBody>
          <a:bodyPr>
            <a:normAutofit/>
          </a:bodyPr>
          <a:lstStyle/>
          <a:p>
            <a:r>
              <a:rPr lang="fi-FI" dirty="0" err="1" smtClean="0"/>
              <a:t>Infographic</a:t>
            </a:r>
            <a:r>
              <a:rPr lang="fi-FI" dirty="0" smtClean="0"/>
              <a:t> </a:t>
            </a:r>
            <a:r>
              <a:rPr lang="fi-FI" dirty="0" err="1" smtClean="0"/>
              <a:t>poster</a:t>
            </a:r>
            <a:r>
              <a:rPr lang="fi-FI" dirty="0" smtClean="0"/>
              <a:t> for </a:t>
            </a:r>
            <a:r>
              <a:rPr lang="fi-FI" dirty="0" err="1" smtClean="0"/>
              <a:t>yourself</a:t>
            </a:r>
            <a:endParaRPr lang="fi-FI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76" y="69851"/>
            <a:ext cx="4657725" cy="6726998"/>
          </a:xfrm>
        </p:spPr>
      </p:pic>
    </p:spTree>
    <p:extLst>
      <p:ext uri="{BB962C8B-B14F-4D97-AF65-F5344CB8AC3E}">
        <p14:creationId xmlns:p14="http://schemas.microsoft.com/office/powerpoint/2010/main" val="222575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88" y="5721723"/>
            <a:ext cx="1450529" cy="6178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8247" y="611840"/>
            <a:ext cx="2729753" cy="490818"/>
          </a:xfrm>
          <a:prstGeom prst="rect">
            <a:avLst/>
          </a:prstGeom>
          <a:solidFill>
            <a:srgbClr val="976A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US" sz="21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IMPLEMENTATION</a:t>
            </a:r>
            <a:endParaRPr lang="en-US" sz="210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Outline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err="1" smtClean="0"/>
              <a:t>Physical</a:t>
            </a:r>
            <a:r>
              <a:rPr lang="fi-FI" dirty="0" smtClean="0"/>
              <a:t> </a:t>
            </a:r>
            <a:r>
              <a:rPr lang="fi-FI" dirty="0" err="1" smtClean="0"/>
              <a:t>education</a:t>
            </a:r>
            <a:r>
              <a:rPr lang="fi-FI" dirty="0" smtClean="0"/>
              <a:t> </a:t>
            </a:r>
            <a:r>
              <a:rPr lang="fi-FI" dirty="0" err="1" smtClean="0"/>
              <a:t>teacher</a:t>
            </a:r>
            <a:r>
              <a:rPr lang="fi-FI" dirty="0" smtClean="0"/>
              <a:t> </a:t>
            </a:r>
            <a:r>
              <a:rPr lang="fi-FI" dirty="0" err="1" smtClean="0"/>
              <a:t>training</a:t>
            </a:r>
            <a:r>
              <a:rPr lang="fi-FI" dirty="0" smtClean="0"/>
              <a:t> </a:t>
            </a:r>
            <a:r>
              <a:rPr lang="fi-FI" dirty="0" err="1" smtClean="0"/>
              <a:t>programme</a:t>
            </a:r>
            <a:endParaRPr lang="fi-FI" dirty="0" smtClean="0"/>
          </a:p>
          <a:p>
            <a:r>
              <a:rPr lang="fi-FI" dirty="0" err="1" smtClean="0">
                <a:solidFill>
                  <a:schemeClr val="bg1">
                    <a:lumMod val="75000"/>
                  </a:schemeClr>
                </a:solidFill>
              </a:rPr>
              <a:t>Participants</a:t>
            </a:r>
            <a:endParaRPr lang="fi-FI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fi-FI" dirty="0" err="1" smtClean="0">
                <a:solidFill>
                  <a:schemeClr val="bg1">
                    <a:lumMod val="75000"/>
                  </a:schemeClr>
                </a:solidFill>
              </a:rPr>
              <a:t>Contents</a:t>
            </a:r>
            <a:r>
              <a:rPr lang="fi-FI" dirty="0" smtClean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fi-FI" dirty="0" err="1" smtClean="0">
                <a:solidFill>
                  <a:schemeClr val="bg1">
                    <a:lumMod val="75000"/>
                  </a:schemeClr>
                </a:solidFill>
              </a:rPr>
              <a:t>learning</a:t>
            </a:r>
            <a:r>
              <a:rPr lang="fi-FI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fi-FI" dirty="0" err="1" smtClean="0">
                <a:solidFill>
                  <a:schemeClr val="bg1">
                    <a:lumMod val="75000"/>
                  </a:schemeClr>
                </a:solidFill>
              </a:rPr>
              <a:t>outcomes</a:t>
            </a:r>
            <a:endParaRPr lang="fi-FI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fi-FI" dirty="0" smtClean="0"/>
              <a:t>Feedback </a:t>
            </a:r>
            <a:r>
              <a:rPr lang="fi-FI" dirty="0" err="1" smtClean="0"/>
              <a:t>during</a:t>
            </a:r>
            <a:r>
              <a:rPr lang="fi-FI" dirty="0" smtClean="0"/>
              <a:t> </a:t>
            </a:r>
            <a:r>
              <a:rPr lang="fi-FI" dirty="0" err="1" smtClean="0"/>
              <a:t>training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257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Feedback </a:t>
            </a:r>
            <a:r>
              <a:rPr lang="fi-FI" dirty="0" err="1" smtClean="0"/>
              <a:t>during</a:t>
            </a:r>
            <a:r>
              <a:rPr lang="fi-FI" dirty="0" smtClean="0"/>
              <a:t> </a:t>
            </a:r>
            <a:r>
              <a:rPr lang="fi-FI" dirty="0" err="1" smtClean="0"/>
              <a:t>training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addition to positive feedback…</a:t>
            </a:r>
          </a:p>
          <a:p>
            <a:r>
              <a:rPr lang="en-GB" dirty="0" smtClean="0"/>
              <a:t>Some teachers felt that they already used autonomy-supportive teaching</a:t>
            </a:r>
          </a:p>
          <a:p>
            <a:pPr lvl="1"/>
            <a:r>
              <a:rPr lang="en-GB" dirty="0"/>
              <a:t>This was </a:t>
            </a:r>
            <a:r>
              <a:rPr lang="en-GB" dirty="0" smtClean="0"/>
              <a:t>acknowledged</a:t>
            </a:r>
          </a:p>
          <a:p>
            <a:r>
              <a:rPr lang="en-GB" dirty="0"/>
              <a:t>O</a:t>
            </a:r>
            <a:r>
              <a:rPr lang="en-GB" dirty="0" smtClean="0"/>
              <a:t>thers </a:t>
            </a:r>
            <a:r>
              <a:rPr lang="en-GB" dirty="0"/>
              <a:t>were sceptical of the use of autonomy support instead of controlling </a:t>
            </a:r>
            <a:r>
              <a:rPr lang="en-GB" dirty="0" smtClean="0"/>
              <a:t>techniques</a:t>
            </a:r>
          </a:p>
          <a:p>
            <a:pPr lvl="1"/>
            <a:r>
              <a:rPr lang="en-GB" dirty="0"/>
              <a:t>This was acknowledged and consistency in use of autonomy support across classes was </a:t>
            </a:r>
            <a:r>
              <a:rPr lang="en-GB" dirty="0" smtClean="0"/>
              <a:t>emphasised</a:t>
            </a:r>
          </a:p>
          <a:p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88" y="5730036"/>
            <a:ext cx="1450529" cy="61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2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89" y="5721723"/>
            <a:ext cx="1450529" cy="6178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37412" y="1565342"/>
            <a:ext cx="6774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hu-HU" sz="5400" dirty="0">
                <a:solidFill>
                  <a:srgbClr val="FFFFFF"/>
                </a:solidFill>
                <a:latin typeface="Calibri" panose="020F0502020204030204"/>
              </a:rPr>
              <a:t>ACKNOWLEDGE</a:t>
            </a:r>
            <a:r>
              <a:rPr lang="fi-FI" sz="5400" dirty="0">
                <a:solidFill>
                  <a:srgbClr val="FFFFFF"/>
                </a:solidFill>
                <a:latin typeface="Calibri" panose="020F0502020204030204"/>
              </a:rPr>
              <a:t>M</a:t>
            </a:r>
            <a:r>
              <a:rPr lang="hu-HU" sz="5400" dirty="0">
                <a:solidFill>
                  <a:srgbClr val="FFFFFF"/>
                </a:solidFill>
                <a:latin typeface="Calibri" panose="020F0502020204030204"/>
              </a:rPr>
              <a:t>ENT</a:t>
            </a:r>
            <a:r>
              <a:rPr lang="fi-FI" sz="5400" dirty="0">
                <a:solidFill>
                  <a:srgbClr val="FFFFFF"/>
                </a:solidFill>
                <a:latin typeface="Calibri" panose="020F0502020204030204"/>
              </a:rPr>
              <a:t>S</a:t>
            </a:r>
            <a:endParaRPr lang="en-US" sz="5400" b="1" dirty="0">
              <a:solidFill>
                <a:srgbClr val="FFFFFF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type="subTitle" idx="1"/>
          </p:nvPr>
        </p:nvSpPr>
        <p:spPr>
          <a:xfrm>
            <a:off x="2667000" y="2862205"/>
            <a:ext cx="6858000" cy="1655762"/>
          </a:xfrm>
        </p:spPr>
        <p:txBody>
          <a:bodyPr>
            <a:normAutofit/>
          </a:bodyPr>
          <a:lstStyle/>
          <a:p>
            <a:r>
              <a:rPr lang="fi-FI" dirty="0" smtClean="0"/>
              <a:t>Key </a:t>
            </a:r>
            <a:r>
              <a:rPr lang="fi-FI" dirty="0" err="1" smtClean="0"/>
              <a:t>figures</a:t>
            </a:r>
            <a:r>
              <a:rPr lang="fi-FI" dirty="0" smtClean="0"/>
              <a:t> in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implementation</a:t>
            </a:r>
            <a:r>
              <a:rPr lang="fi-FI" dirty="0" smtClean="0"/>
              <a:t> of </a:t>
            </a:r>
            <a:r>
              <a:rPr lang="fi-FI" dirty="0" err="1" smtClean="0"/>
              <a:t>the</a:t>
            </a:r>
            <a:r>
              <a:rPr lang="fi-FI" dirty="0" smtClean="0"/>
              <a:t> PETALS </a:t>
            </a:r>
            <a:r>
              <a:rPr lang="fi-FI" dirty="0" err="1" smtClean="0"/>
              <a:t>programme</a:t>
            </a:r>
            <a:r>
              <a:rPr lang="fi-FI" dirty="0" smtClean="0"/>
              <a:t>:</a:t>
            </a:r>
          </a:p>
          <a:p>
            <a:r>
              <a:rPr lang="fi-FI" dirty="0" smtClean="0"/>
              <a:t>Mary </a:t>
            </a:r>
            <a:r>
              <a:rPr lang="fi-FI" dirty="0" err="1" smtClean="0"/>
              <a:t>Hassandra</a:t>
            </a:r>
            <a:r>
              <a:rPr lang="fi-FI" dirty="0" smtClean="0"/>
              <a:t>, Juho </a:t>
            </a:r>
            <a:r>
              <a:rPr lang="fi-FI" dirty="0"/>
              <a:t>Polet, Elisa </a:t>
            </a:r>
            <a:r>
              <a:rPr lang="fi-FI" dirty="0" err="1"/>
              <a:t>Kaaja</a:t>
            </a:r>
            <a:r>
              <a:rPr lang="fi-FI" dirty="0"/>
              <a:t>, Marjo Rantalainen, Martin </a:t>
            </a:r>
            <a:r>
              <a:rPr lang="fi-FI" dirty="0" err="1"/>
              <a:t>Hagger</a:t>
            </a:r>
            <a:r>
              <a:rPr lang="fi-FI" dirty="0"/>
              <a:t>, Taru </a:t>
            </a:r>
            <a:r>
              <a:rPr lang="fi-FI" dirty="0" smtClean="0"/>
              <a:t>Lintunen</a:t>
            </a:r>
            <a:endParaRPr lang="fi-FI" dirty="0"/>
          </a:p>
          <a:p>
            <a:endParaRPr lang="fi-FI" dirty="0" smtClean="0"/>
          </a:p>
          <a:p>
            <a:endParaRPr lang="fi-FI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97" b="998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050" y="4517967"/>
            <a:ext cx="2845597" cy="2133800"/>
          </a:xfrm>
          <a:prstGeom prst="rect">
            <a:avLst/>
          </a:prstGeom>
        </p:spPr>
      </p:pic>
      <p:sp>
        <p:nvSpPr>
          <p:cNvPr id="12" name="Szövegdoboz 10"/>
          <p:cNvSpPr txBox="1"/>
          <p:nvPr/>
        </p:nvSpPr>
        <p:spPr>
          <a:xfrm>
            <a:off x="1524000" y="5721724"/>
            <a:ext cx="3575720" cy="113107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685800"/>
            <a:r>
              <a:rPr lang="hu-HU" sz="1350" dirty="0" err="1">
                <a:solidFill>
                  <a:srgbClr val="FFFFFF"/>
                </a:solidFill>
                <a:latin typeface="Calibri" panose="020F0502020204030204"/>
              </a:rPr>
              <a:t>Contact</a:t>
            </a:r>
            <a:r>
              <a:rPr lang="hu-HU" sz="1350" dirty="0">
                <a:solidFill>
                  <a:srgbClr val="FFFFFF"/>
                </a:solidFill>
                <a:latin typeface="Calibri" panose="020F0502020204030204"/>
              </a:rPr>
              <a:t> </a:t>
            </a:r>
            <a:r>
              <a:rPr lang="hu-HU" sz="1350" dirty="0" err="1">
                <a:solidFill>
                  <a:srgbClr val="FFFFFF"/>
                </a:solidFill>
                <a:latin typeface="Calibri" panose="020F0502020204030204"/>
              </a:rPr>
              <a:t>information</a:t>
            </a:r>
            <a:r>
              <a:rPr lang="hu-HU" sz="1350" dirty="0">
                <a:solidFill>
                  <a:srgbClr val="FFFFFF"/>
                </a:solidFill>
                <a:latin typeface="Calibri" panose="020F0502020204030204"/>
              </a:rPr>
              <a:t>:</a:t>
            </a:r>
          </a:p>
          <a:p>
            <a:pPr defTabSz="685800"/>
            <a:endParaRPr lang="hu-HU" sz="1350" dirty="0">
              <a:solidFill>
                <a:srgbClr val="FFFFFF"/>
              </a:solidFill>
              <a:latin typeface="Calibri" panose="020F0502020204030204"/>
            </a:endParaRPr>
          </a:p>
          <a:p>
            <a:pPr defTabSz="685800"/>
            <a:r>
              <a:rPr lang="fi-FI" sz="1350" dirty="0">
                <a:solidFill>
                  <a:srgbClr val="FFFFFF"/>
                </a:solidFill>
                <a:latin typeface="Calibri" panose="020F0502020204030204"/>
              </a:rPr>
              <a:t>Arto Laukkanen</a:t>
            </a:r>
            <a:endParaRPr lang="hu-HU" sz="1350" dirty="0">
              <a:solidFill>
                <a:srgbClr val="FFFFFF"/>
              </a:solidFill>
              <a:latin typeface="Calibri" panose="020F0502020204030204"/>
            </a:endParaRPr>
          </a:p>
          <a:p>
            <a:pPr defTabSz="685800"/>
            <a:r>
              <a:rPr lang="hu-HU" sz="1350" dirty="0">
                <a:solidFill>
                  <a:srgbClr val="FFFFFF"/>
                </a:solidFill>
                <a:latin typeface="Calibri" panose="020F0502020204030204"/>
              </a:rPr>
              <a:t>E-mail: </a:t>
            </a:r>
            <a:r>
              <a:rPr lang="fi-FI" sz="1350" dirty="0" err="1">
                <a:solidFill>
                  <a:srgbClr val="FFFFFF"/>
                </a:solidFill>
                <a:latin typeface="Calibri" panose="020F0502020204030204"/>
                <a:hlinkClick r:id="rId6"/>
              </a:rPr>
              <a:t>arto.i.laukkanen@jyu.fi</a:t>
            </a:r>
            <a:endParaRPr lang="fi-FI" sz="1350" dirty="0">
              <a:solidFill>
                <a:srgbClr val="FFFFFF"/>
              </a:solidFill>
              <a:latin typeface="Calibri" panose="020F0502020204030204"/>
            </a:endParaRPr>
          </a:p>
          <a:p>
            <a:pPr defTabSz="685800"/>
            <a:r>
              <a:rPr lang="hu-HU" sz="1350" dirty="0">
                <a:solidFill>
                  <a:srgbClr val="FFFFFF"/>
                </a:solidFill>
                <a:latin typeface="Calibri" panose="020F0502020204030204"/>
              </a:rPr>
              <a:t>Twitter</a:t>
            </a:r>
            <a:r>
              <a:rPr lang="hu-HU" sz="1350" dirty="0">
                <a:solidFill>
                  <a:srgbClr val="FFFFFF"/>
                </a:solidFill>
                <a:latin typeface="Calibri" panose="020F0502020204030204"/>
              </a:rPr>
              <a:t>: </a:t>
            </a:r>
            <a:r>
              <a:rPr lang="hu-HU" sz="1350" dirty="0">
                <a:solidFill>
                  <a:srgbClr val="FFFFFF"/>
                </a:solidFill>
                <a:latin typeface="Calibri" panose="020F0502020204030204"/>
              </a:rPr>
              <a:t>@</a:t>
            </a:r>
            <a:r>
              <a:rPr lang="fi-FI" sz="1350" dirty="0" err="1">
                <a:solidFill>
                  <a:srgbClr val="FFFFFF"/>
                </a:solidFill>
                <a:latin typeface="Calibri" panose="020F0502020204030204"/>
              </a:rPr>
              <a:t>arto_laukkanen</a:t>
            </a:r>
            <a:endParaRPr lang="hu-HU" sz="1350" dirty="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2710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0642" y="-508251"/>
            <a:ext cx="11477106" cy="6288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3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  <a:t>Acceptability of the Petals PE Teacher Training Programme to Promote Autonomous Motivation toward Physical Activity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i-FI" sz="3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85000"/>
              <a:buFontTx/>
              <a:buNone/>
              <a:tabLst/>
              <a:defRPr/>
            </a:pPr>
            <a:endParaRPr kumimoji="0" lang="fi-FI" sz="2400" b="1" i="1" u="none" strike="noStrike" kern="0" cap="none" spc="0" normalizeH="0" baseline="0" noProof="0" dirty="0" smtClean="0">
              <a:ln>
                <a:noFill/>
              </a:ln>
              <a:solidFill>
                <a:srgbClr val="333399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85000"/>
              <a:buFontTx/>
              <a:buNone/>
              <a:tabLst/>
              <a:defRPr/>
            </a:pPr>
            <a:r>
              <a:rPr kumimoji="0" lang="fi-FI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Taru </a:t>
            </a:r>
            <a:r>
              <a:rPr kumimoji="0" lang="fi-FI" sz="2800" b="1" i="1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Lintunen</a:t>
            </a:r>
            <a:r>
              <a:rPr kumimoji="0" lang="fi-FI" sz="2800" b="1" i="1" u="none" strike="noStrike" kern="0" cap="none" spc="0" normalizeH="0" baseline="3000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r>
              <a:rPr kumimoji="0" lang="fi-FI" sz="2800" b="1" i="1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Mary </a:t>
            </a:r>
            <a:r>
              <a:rPr kumimoji="0" lang="fi-FI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Hassandra</a:t>
            </a:r>
            <a:r>
              <a:rPr kumimoji="0" lang="fi-FI" sz="2800" b="1" i="1" u="none" strike="noStrike" kern="0" cap="none" spc="0" normalizeH="0" baseline="3000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1,2</a:t>
            </a:r>
            <a:r>
              <a:rPr kumimoji="0" lang="fi-FI" sz="2800" b="1" i="1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Juho Polet</a:t>
            </a:r>
            <a:r>
              <a:rPr kumimoji="0" lang="fi-FI" sz="2800" b="1" i="1" u="none" strike="noStrike" kern="0" cap="none" spc="0" normalizeH="0" baseline="3000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r>
              <a:rPr kumimoji="0" lang="fi-FI" sz="2800" b="1" i="1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Nelli Hankonen</a:t>
            </a:r>
            <a:r>
              <a:rPr kumimoji="0" lang="fi-FI" sz="2800" b="1" i="1" u="none" strike="noStrike" kern="0" cap="none" spc="0" normalizeH="0" baseline="3000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r>
              <a:rPr kumimoji="0" lang="fi-FI" sz="2800" b="1" i="1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Mirja Hirvensalo</a:t>
            </a:r>
            <a:r>
              <a:rPr kumimoji="0" lang="fi-FI" sz="2800" b="1" i="1" u="none" strike="noStrike" kern="0" cap="none" spc="0" normalizeH="0" baseline="3000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r>
              <a:rPr kumimoji="0" lang="fi-FI" sz="2800" b="1" i="1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fi-FI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 Martin </a:t>
            </a:r>
            <a:r>
              <a:rPr kumimoji="0" lang="fi-FI" sz="2800" b="1" i="1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S. </a:t>
            </a:r>
            <a:r>
              <a:rPr kumimoji="0" lang="fi-FI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Hagger</a:t>
            </a:r>
            <a:r>
              <a:rPr kumimoji="0" lang="fi-FI" sz="2800" b="1" i="1" u="none" strike="noStrike" kern="0" cap="none" spc="0" normalizeH="0" baseline="3000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85000"/>
              <a:buFontTx/>
              <a:buNone/>
              <a:tabLst/>
              <a:defRPr/>
            </a:pPr>
            <a:endParaRPr kumimoji="0" lang="fi-FI" sz="2800" b="1" i="1" u="none" strike="noStrike" kern="0" cap="none" spc="0" normalizeH="0" baseline="3000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85000"/>
              <a:buFontTx/>
              <a:buNone/>
              <a:tabLst/>
              <a:defRPr/>
            </a:pPr>
            <a:r>
              <a:rPr kumimoji="0" lang="fi-FI" sz="20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fi-FI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University </a:t>
            </a:r>
            <a:r>
              <a:rPr kumimoji="0" lang="fi-FI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Jyväskylä, Finland, </a:t>
            </a:r>
            <a:r>
              <a:rPr kumimoji="0" lang="fi-FI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fi-FI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kumimoji="0" lang="fi-FI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Thessaly</a:t>
            </a:r>
            <a:r>
              <a:rPr kumimoji="0" lang="fi-FI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fi-FI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Greece</a:t>
            </a:r>
            <a:r>
              <a:rPr kumimoji="0" lang="fi-FI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University of Jyväskylä, Finland, </a:t>
            </a:r>
            <a:r>
              <a:rPr kumimoji="0" lang="fi-FI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fi-FI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University of Helsinki, Finland, </a:t>
            </a:r>
            <a:r>
              <a:rPr kumimoji="0" lang="fi-FI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fi-FI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kumimoji="0" lang="fi-FI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California</a:t>
            </a:r>
            <a:r>
              <a:rPr kumimoji="0" lang="fi-FI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fi-FI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Merced</a:t>
            </a:r>
            <a:r>
              <a:rPr kumimoji="0" lang="fi-FI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USA, and </a:t>
            </a:r>
            <a:r>
              <a:rPr kumimoji="0" lang="fi-FI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University of Jyväskylä, </a:t>
            </a:r>
            <a:r>
              <a:rPr kumimoji="0" lang="fi-FI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Finland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</a:t>
            </a:r>
            <a:r>
              <a:rPr kumimoji="0" lang="fi-FI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://www.fidiproimpact.com</a:t>
            </a:r>
            <a:r>
              <a:rPr kumimoji="0" lang="fi-FI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/</a:t>
            </a:r>
            <a:endParaRPr kumimoji="0" lang="fi-FI" sz="20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648" y="5493043"/>
            <a:ext cx="2223264" cy="9469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46286" y="5695254"/>
            <a:ext cx="17281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BUSINESS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FINLAND</a:t>
            </a:r>
            <a:endParaRPr kumimoji="0" lang="fi-FI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440" r="57770"/>
          <a:stretch/>
        </p:blipFill>
        <p:spPr>
          <a:xfrm>
            <a:off x="548109" y="5493043"/>
            <a:ext cx="886176" cy="12560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9946" y="5336289"/>
            <a:ext cx="2878498" cy="14325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180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218" y="5779647"/>
            <a:ext cx="1731850" cy="737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>
                <a:solidFill>
                  <a:srgbClr val="7030A0"/>
                </a:solidFill>
                <a:latin typeface="+mn-lt"/>
              </a:rPr>
              <a:t>Acceptability</a:t>
            </a:r>
            <a:endParaRPr lang="fi-FI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extent to which the program recipients </a:t>
            </a:r>
            <a:r>
              <a:rPr lang="en-US" dirty="0" smtClean="0"/>
              <a:t>(i.e. PE teachers) </a:t>
            </a:r>
            <a:r>
              <a:rPr lang="en-US" dirty="0"/>
              <a:t>and program deliverers (i.e. trainers) consider the program as suitable, satisfying or attractive (Bowen et al., 2009) based on anticipated and experienced cognitive and emotional responses to the </a:t>
            </a:r>
            <a:r>
              <a:rPr lang="en-US" dirty="0" smtClean="0"/>
              <a:t>intervention.</a:t>
            </a:r>
          </a:p>
          <a:p>
            <a:r>
              <a:rPr lang="en-US" dirty="0" smtClean="0"/>
              <a:t>Can be </a:t>
            </a:r>
            <a:r>
              <a:rPr lang="en-US" dirty="0"/>
              <a:t>measured prior to (prospective acceptability), during (concurrent acceptability) or after (retrospective acceptability) the intervention (</a:t>
            </a:r>
            <a:r>
              <a:rPr lang="en-US" dirty="0" err="1"/>
              <a:t>Sekhon</a:t>
            </a:r>
            <a:r>
              <a:rPr lang="en-US" dirty="0"/>
              <a:t>, Cartwright, &amp; Francis, 2017).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2622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IMPact_nco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IMPact_nco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IMPact_nco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1562</TotalTime>
  <Words>7800</Words>
  <Application>Microsoft Office PowerPoint</Application>
  <PresentationFormat>Widescreen</PresentationFormat>
  <Paragraphs>1613</Paragraphs>
  <Slides>118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118</vt:i4>
      </vt:variant>
    </vt:vector>
  </HeadingPairs>
  <TitlesOfParts>
    <vt:vector size="139" baseType="lpstr">
      <vt:lpstr>ＭＳ Ｐゴシック</vt:lpstr>
      <vt:lpstr>Agency FB</vt:lpstr>
      <vt:lpstr>Aleo</vt:lpstr>
      <vt:lpstr>Arial</vt:lpstr>
      <vt:lpstr>Arial</vt:lpstr>
      <vt:lpstr>Calibri</vt:lpstr>
      <vt:lpstr>Calibri Light</vt:lpstr>
      <vt:lpstr>Comic Sans MS</vt:lpstr>
      <vt:lpstr>Helvetica</vt:lpstr>
      <vt:lpstr>Noto Sans Symbols</vt:lpstr>
      <vt:lpstr>Tahoma</vt:lpstr>
      <vt:lpstr>Times New Roman</vt:lpstr>
      <vt:lpstr>Trebuchet MS</vt:lpstr>
      <vt:lpstr>Wingdings</vt:lpstr>
      <vt:lpstr>Wingdings 3</vt:lpstr>
      <vt:lpstr>Office Theme</vt:lpstr>
      <vt:lpstr>1_Office Theme</vt:lpstr>
      <vt:lpstr>Shimmer</vt:lpstr>
      <vt:lpstr>2_Office Theme</vt:lpstr>
      <vt:lpstr>3_Office Theme</vt:lpstr>
      <vt:lpstr>Berlin</vt:lpstr>
      <vt:lpstr>PowerPoint Presentation</vt:lpstr>
      <vt:lpstr>PowerPoint Presentation</vt:lpstr>
      <vt:lpstr>PowerPoint Presentation</vt:lpstr>
      <vt:lpstr>PowerPoint Presentation</vt:lpstr>
      <vt:lpstr>The Question</vt:lpstr>
      <vt:lpstr>Children’s physical activity &amp; the value of ‘existing networks’</vt:lpstr>
      <vt:lpstr>PowerPoint Presentation</vt:lpstr>
      <vt:lpstr>PowerPoint Presentation</vt:lpstr>
      <vt:lpstr>PowerPoint Presentation</vt:lpstr>
      <vt:lpstr>Important effects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1: Mapping of intervention components</vt:lpstr>
      <vt:lpstr>PowerPoint Presentation</vt:lpstr>
      <vt:lpstr>Results Path analysis</vt:lpstr>
      <vt:lpstr>PowerPoint Presentation</vt:lpstr>
      <vt:lpstr>PowerPoint Presentation</vt:lpstr>
      <vt:lpstr>PowerPoint Presentation</vt:lpstr>
      <vt:lpstr>PowerPoint Presentation</vt:lpstr>
      <vt:lpstr>Rationale</vt:lpstr>
      <vt:lpstr>The Trans-Contextual Model (Hagger et al., 2003).</vt:lpstr>
      <vt:lpstr>What is autonomy supportive teaching?</vt:lpstr>
      <vt:lpstr>Trans-contextual Model</vt:lpstr>
      <vt:lpstr>Trans-contextual Model</vt:lpstr>
      <vt:lpstr>The Trans-Contextual Model </vt:lpstr>
      <vt:lpstr>Aim</vt:lpstr>
      <vt:lpstr>Study was conducted in two Lower-Secondary schools in Eastern Finland</vt:lpstr>
      <vt:lpstr>Used measures alongside the design</vt:lpstr>
      <vt:lpstr>How to account for the change when there are multiple points of measurement?</vt:lpstr>
      <vt:lpstr>Trans-contextual Model for residualized change scores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Student’s perceived autononomy support in PE predicted autonomous motivation for PE</vt:lpstr>
      <vt:lpstr>The model predicted trans-contextual change of autonomous motivation between PE and free-time physical activity </vt:lpstr>
      <vt:lpstr>Autonomous motivation for free-time PA predicted social cognitive constructs  </vt:lpstr>
      <vt:lpstr>Autonomous motivation for leisure time PA predicted intention better than social cognitive constructs</vt:lpstr>
      <vt:lpstr>Intention predicted behaviour only marginally</vt:lpstr>
      <vt:lpstr>Limitation:   -Correlational design    -Short follow-up for naturally     occurring changes</vt:lpstr>
      <vt:lpstr>Take-home message</vt:lpstr>
      <vt:lpstr>Danke Schön! Thank you! </vt:lpstr>
      <vt:lpstr>PowerPoint Presentation</vt:lpstr>
      <vt:lpstr>Description of the Development of the Autonomy-Supportive PE Teacher Training Program (PETALS)</vt:lpstr>
      <vt:lpstr>Aim</vt:lpstr>
      <vt:lpstr>1st stage</vt:lpstr>
      <vt:lpstr>1st stage: Review of literature and best practices</vt:lpstr>
      <vt:lpstr>A. Autonomy-supportive teaching techniques</vt:lpstr>
      <vt:lpstr>B. Example of acquired material </vt:lpstr>
      <vt:lpstr>B. Example of acquired material </vt:lpstr>
      <vt:lpstr>Some decision examples during stage 1…???</vt:lpstr>
      <vt:lpstr>2nd stage</vt:lpstr>
      <vt:lpstr>2nd stage: Contents and delivery techniques</vt:lpstr>
      <vt:lpstr>2nd stage: Contents and delivery techniques</vt:lpstr>
      <vt:lpstr>Activities and delivery techniques?</vt:lpstr>
      <vt:lpstr>PowerPoint Presentation</vt:lpstr>
      <vt:lpstr>Training delivery techniques:  Motivational Behaviour Change techniques (MBCTs) Teixeira et al., 2016</vt:lpstr>
      <vt:lpstr>PowerPoint Presentation</vt:lpstr>
      <vt:lpstr>Students' Self report of autonomy support and control</vt:lpstr>
      <vt:lpstr>Teacher's Self report of autonomy support provision and control</vt:lpstr>
      <vt:lpstr>Teachers' Observed verbal behaviour categories</vt:lpstr>
      <vt:lpstr>PowerPoint Presentation</vt:lpstr>
      <vt:lpstr>3rd stage</vt:lpstr>
      <vt:lpstr>3rd stage: External review </vt:lpstr>
      <vt:lpstr>Next presentation from …</vt:lpstr>
      <vt:lpstr>Arto Laukkanen Post-doctoral researcher, Sport Pedagogy, JYU</vt:lpstr>
      <vt:lpstr>PowerPoint Presentation</vt:lpstr>
      <vt:lpstr>Outline</vt:lpstr>
      <vt:lpstr>Outline</vt:lpstr>
      <vt:lpstr>Participants of the  training programme</vt:lpstr>
      <vt:lpstr>Outline</vt:lpstr>
      <vt:lpstr>General aim</vt:lpstr>
      <vt:lpstr>Contents and learning outcomes</vt:lpstr>
      <vt:lpstr>Autonomy-supportive teaching:  Seven key techniques</vt:lpstr>
      <vt:lpstr>Contents and learning outcomes</vt:lpstr>
      <vt:lpstr>Key techniques when providing instructions</vt:lpstr>
      <vt:lpstr>Providing a rationale for out-of-school physical activity</vt:lpstr>
      <vt:lpstr>PowerPoint Presentation</vt:lpstr>
      <vt:lpstr>Contents and learning outcomes</vt:lpstr>
      <vt:lpstr>PowerPoint Presentation</vt:lpstr>
      <vt:lpstr>Learning Café / providing feedback, encouragement and praise</vt:lpstr>
      <vt:lpstr>Questions in control points</vt:lpstr>
      <vt:lpstr>Contents and learning outcomes</vt:lpstr>
      <vt:lpstr>Key techniques when dealing with students’ misbehavior and motivational problems </vt:lpstr>
      <vt:lpstr>Open question…</vt:lpstr>
      <vt:lpstr>Role game practice:  receiving protesting</vt:lpstr>
      <vt:lpstr>Contents and learning outcomes</vt:lpstr>
      <vt:lpstr>Infographic poster for yourself</vt:lpstr>
      <vt:lpstr>Outline</vt:lpstr>
      <vt:lpstr>Feedback during training</vt:lpstr>
      <vt:lpstr>PowerPoint Presentation</vt:lpstr>
      <vt:lpstr>PowerPoint Presentation</vt:lpstr>
      <vt:lpstr>Acceptability</vt:lpstr>
      <vt:lpstr>The Aim</vt:lpstr>
      <vt:lpstr>Participants and Measures</vt:lpstr>
      <vt:lpstr>Results - acceptability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Anticipated acceptability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  <vt:lpstr>PowerPoint Presentation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Polet, Juho</dc:creator>
  <cp:lastModifiedBy>Polet, Juho</cp:lastModifiedBy>
  <cp:revision>62</cp:revision>
  <cp:lastPrinted>2019-06-13T19:16:58Z</cp:lastPrinted>
  <dcterms:created xsi:type="dcterms:W3CDTF">2017-06-28T09:41:55Z</dcterms:created>
  <dcterms:modified xsi:type="dcterms:W3CDTF">2019-10-18T11:44:03Z</dcterms:modified>
</cp:coreProperties>
</file>